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7315200" cy="7315200"/>
  <p:notesSz cx="6858000" cy="9144000"/>
  <p:embeddedFontLst>
    <p:embeddedFont>
      <p:font typeface="Calibri" panose="020F0502020204030204" pitchFamily="34" charset="0"/>
      <p:regular r:id="rId29"/>
      <p:bold r:id="rId30"/>
      <p:italic r:id="rId31"/>
      <p:boldItalic r:id="rId32"/>
    </p:embeddedFont>
    <p:embeddedFont>
      <p:font typeface="IM Fell" panose="020B0604020202020204" charset="0"/>
      <p:regular r:id="rId33"/>
    </p:embeddedFont>
    <p:embeddedFont>
      <p:font typeface="Open Sans Bold" panose="020B0604020202020204"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9" d="100"/>
          <a:sy n="69" d="100"/>
        </p:scale>
        <p:origin x="199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10" Type="http://schemas.openxmlformats.org/officeDocument/2006/relationships/image" Target="../media/image5.jpe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39.jpeg"/><Relationship Id="rId5" Type="http://schemas.openxmlformats.org/officeDocument/2006/relationships/image" Target="../media/image13.svg"/><Relationship Id="rId10" Type="http://schemas.openxmlformats.org/officeDocument/2006/relationships/image" Target="../media/image38.jpeg"/><Relationship Id="rId4" Type="http://schemas.openxmlformats.org/officeDocument/2006/relationships/image" Target="../media/image7.png"/><Relationship Id="rId9" Type="http://schemas.openxmlformats.org/officeDocument/2006/relationships/image" Target="../media/image17.svg"/></Relationships>
</file>

<file path=ppt/slides/_rels/slide11.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8.png"/><Relationship Id="rId3" Type="http://schemas.openxmlformats.org/officeDocument/2006/relationships/image" Target="../media/image11.svg"/><Relationship Id="rId7" Type="http://schemas.openxmlformats.org/officeDocument/2006/relationships/image" Target="../media/image16.png"/><Relationship Id="rId12" Type="http://schemas.openxmlformats.org/officeDocument/2006/relationships/image" Target="../media/image43.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42.jpeg"/><Relationship Id="rId5" Type="http://schemas.openxmlformats.org/officeDocument/2006/relationships/image" Target="../media/image7.png"/><Relationship Id="rId10" Type="http://schemas.openxmlformats.org/officeDocument/2006/relationships/image" Target="../media/image41.jpeg"/><Relationship Id="rId4" Type="http://schemas.openxmlformats.org/officeDocument/2006/relationships/image" Target="../media/image15.png"/><Relationship Id="rId9" Type="http://schemas.openxmlformats.org/officeDocument/2006/relationships/image" Target="../media/image40.jpeg"/><Relationship Id="rId14" Type="http://schemas.openxmlformats.org/officeDocument/2006/relationships/image" Target="../media/image15.sv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3.svg"/><Relationship Id="rId4" Type="http://schemas.openxmlformats.org/officeDocument/2006/relationships/image" Target="../media/image7.png"/><Relationship Id="rId9" Type="http://schemas.openxmlformats.org/officeDocument/2006/relationships/image" Target="../media/image17.sv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3.svg"/><Relationship Id="rId4" Type="http://schemas.openxmlformats.org/officeDocument/2006/relationships/image" Target="../media/image7.png"/><Relationship Id="rId9" Type="http://schemas.openxmlformats.org/officeDocument/2006/relationships/image" Target="../media/image17.sv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3.svg"/><Relationship Id="rId4" Type="http://schemas.openxmlformats.org/officeDocument/2006/relationships/image" Target="../media/image7.png"/><Relationship Id="rId9" Type="http://schemas.openxmlformats.org/officeDocument/2006/relationships/image" Target="../media/image17.svg"/></Relationships>
</file>

<file path=ppt/slides/_rels/slide1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1.sv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13.svg"/><Relationship Id="rId10" Type="http://schemas.openxmlformats.org/officeDocument/2006/relationships/image" Target="../media/image15.svg"/><Relationship Id="rId4" Type="http://schemas.openxmlformats.org/officeDocument/2006/relationships/image" Target="../media/image7.png"/><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1.sv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13.svg"/><Relationship Id="rId10" Type="http://schemas.openxmlformats.org/officeDocument/2006/relationships/image" Target="../media/image15.svg"/><Relationship Id="rId4" Type="http://schemas.openxmlformats.org/officeDocument/2006/relationships/image" Target="../media/image7.png"/><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3.svg"/><Relationship Id="rId4" Type="http://schemas.openxmlformats.org/officeDocument/2006/relationships/image" Target="../media/image7.png"/><Relationship Id="rId9" Type="http://schemas.openxmlformats.org/officeDocument/2006/relationships/image" Target="../media/image17.sv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49.jpeg"/><Relationship Id="rId3" Type="http://schemas.openxmlformats.org/officeDocument/2006/relationships/image" Target="../media/image11.svg"/><Relationship Id="rId7" Type="http://schemas.openxmlformats.org/officeDocument/2006/relationships/image" Target="../media/image15.svg"/><Relationship Id="rId12" Type="http://schemas.openxmlformats.org/officeDocument/2006/relationships/image" Target="../media/image48.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47.jpeg"/><Relationship Id="rId5" Type="http://schemas.openxmlformats.org/officeDocument/2006/relationships/image" Target="../media/image13.svg"/><Relationship Id="rId10" Type="http://schemas.openxmlformats.org/officeDocument/2006/relationships/image" Target="../media/image46.jpeg"/><Relationship Id="rId4" Type="http://schemas.openxmlformats.org/officeDocument/2006/relationships/image" Target="../media/image7.png"/><Relationship Id="rId9" Type="http://schemas.openxmlformats.org/officeDocument/2006/relationships/image" Target="../media/image17.sv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svg"/><Relationship Id="rId7" Type="http://schemas.openxmlformats.org/officeDocument/2006/relationships/image" Target="../media/image51.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0.jpeg"/><Relationship Id="rId11" Type="http://schemas.openxmlformats.org/officeDocument/2006/relationships/image" Target="../media/image17.svg"/><Relationship Id="rId5" Type="http://schemas.openxmlformats.org/officeDocument/2006/relationships/image" Target="../media/image13.svg"/><Relationship Id="rId10"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image" Target="../media/image15.sv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3.svg"/><Relationship Id="rId4" Type="http://schemas.openxmlformats.org/officeDocument/2006/relationships/image" Target="../media/image7.png"/><Relationship Id="rId9" Type="http://schemas.openxmlformats.org/officeDocument/2006/relationships/image" Target="../media/image17.svg"/></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3.svg"/><Relationship Id="rId10" Type="http://schemas.openxmlformats.org/officeDocument/2006/relationships/image" Target="../media/image52.jpeg"/><Relationship Id="rId4" Type="http://schemas.openxmlformats.org/officeDocument/2006/relationships/image" Target="../media/image7.png"/><Relationship Id="rId9" Type="http://schemas.openxmlformats.org/officeDocument/2006/relationships/image" Target="../media/image17.svg"/></Relationships>
</file>

<file path=ppt/slides/_rels/slide2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11.svg"/><Relationship Id="rId7" Type="http://schemas.openxmlformats.org/officeDocument/2006/relationships/image" Target="../media/image69.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15.svg"/><Relationship Id="rId5" Type="http://schemas.openxmlformats.org/officeDocument/2006/relationships/image" Target="../media/image67.svg"/><Relationship Id="rId10" Type="http://schemas.openxmlformats.org/officeDocument/2006/relationships/image" Target="../media/image8.png"/><Relationship Id="rId4" Type="http://schemas.openxmlformats.org/officeDocument/2006/relationships/image" Target="../media/image53.png"/><Relationship Id="rId9" Type="http://schemas.openxmlformats.org/officeDocument/2006/relationships/image" Target="../media/image71.svg"/></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59.jpeg"/><Relationship Id="rId3" Type="http://schemas.openxmlformats.org/officeDocument/2006/relationships/image" Target="../media/image11.svg"/><Relationship Id="rId7" Type="http://schemas.openxmlformats.org/officeDocument/2006/relationships/image" Target="../media/image15.svg"/><Relationship Id="rId12" Type="http://schemas.openxmlformats.org/officeDocument/2006/relationships/image" Target="../media/image58.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57.jpeg"/><Relationship Id="rId5" Type="http://schemas.openxmlformats.org/officeDocument/2006/relationships/image" Target="../media/image13.svg"/><Relationship Id="rId10" Type="http://schemas.openxmlformats.org/officeDocument/2006/relationships/image" Target="../media/image56.jpeg"/><Relationship Id="rId4" Type="http://schemas.openxmlformats.org/officeDocument/2006/relationships/image" Target="../media/image7.png"/><Relationship Id="rId9" Type="http://schemas.openxmlformats.org/officeDocument/2006/relationships/image" Target="../media/image17.svg"/></Relationships>
</file>

<file path=ppt/slides/_rels/slide2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3.svg"/><Relationship Id="rId10" Type="http://schemas.openxmlformats.org/officeDocument/2006/relationships/image" Target="../media/image60.jpeg"/><Relationship Id="rId4" Type="http://schemas.openxmlformats.org/officeDocument/2006/relationships/image" Target="../media/image7.png"/><Relationship Id="rId9" Type="http://schemas.openxmlformats.org/officeDocument/2006/relationships/image" Target="../media/image17.svg"/></Relationships>
</file>

<file path=ppt/slides/_rels/slide2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3.svg"/><Relationship Id="rId10" Type="http://schemas.openxmlformats.org/officeDocument/2006/relationships/image" Target="../media/image61.jpeg"/><Relationship Id="rId4" Type="http://schemas.openxmlformats.org/officeDocument/2006/relationships/image" Target="../media/image7.png"/><Relationship Id="rId9" Type="http://schemas.openxmlformats.org/officeDocument/2006/relationships/image" Target="../media/image17.svg"/></Relationships>
</file>

<file path=ppt/slides/_rels/slide2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3.svg"/><Relationship Id="rId4" Type="http://schemas.openxmlformats.org/officeDocument/2006/relationships/image" Target="../media/image7.png"/><Relationship Id="rId9" Type="http://schemas.openxmlformats.org/officeDocument/2006/relationships/image" Target="../media/image17.svg"/></Relationships>
</file>

<file path=ppt/slides/_rels/slide2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7.sv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79.svg"/><Relationship Id="rId7" Type="http://schemas.openxmlformats.org/officeDocument/2006/relationships/image" Target="../media/image83.sv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81.svg"/><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jpeg"/><Relationship Id="rId3" Type="http://schemas.openxmlformats.org/officeDocument/2006/relationships/image" Target="../media/image11.svg"/><Relationship Id="rId7" Type="http://schemas.openxmlformats.org/officeDocument/2006/relationships/image" Target="../media/image15.svg"/><Relationship Id="rId12"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1.jpeg"/><Relationship Id="rId5" Type="http://schemas.openxmlformats.org/officeDocument/2006/relationships/image" Target="../media/image13.svg"/><Relationship Id="rId10" Type="http://schemas.openxmlformats.org/officeDocument/2006/relationships/image" Target="../media/image10.jpeg"/><Relationship Id="rId4" Type="http://schemas.openxmlformats.org/officeDocument/2006/relationships/image" Target="../media/image7.png"/><Relationship Id="rId9" Type="http://schemas.openxmlformats.org/officeDocument/2006/relationships/image" Target="../media/image17.svg"/><Relationship Id="rId14" Type="http://schemas.openxmlformats.org/officeDocument/2006/relationships/image" Target="../media/image14.jpeg"/></Relationships>
</file>

<file path=ppt/slides/_rels/slide4.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21.jpeg"/><Relationship Id="rId18" Type="http://schemas.openxmlformats.org/officeDocument/2006/relationships/image" Target="../media/image15.svg"/><Relationship Id="rId3" Type="http://schemas.openxmlformats.org/officeDocument/2006/relationships/image" Target="../media/image11.svg"/><Relationship Id="rId7" Type="http://schemas.openxmlformats.org/officeDocument/2006/relationships/image" Target="../media/image16.png"/><Relationship Id="rId12" Type="http://schemas.openxmlformats.org/officeDocument/2006/relationships/image" Target="../media/image20.jpeg"/><Relationship Id="rId17" Type="http://schemas.openxmlformats.org/officeDocument/2006/relationships/image" Target="../media/image8.png"/><Relationship Id="rId2" Type="http://schemas.openxmlformats.org/officeDocument/2006/relationships/image" Target="../media/image6.png"/><Relationship Id="rId16"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9.jpeg"/><Relationship Id="rId5" Type="http://schemas.openxmlformats.org/officeDocument/2006/relationships/image" Target="../media/image7.png"/><Relationship Id="rId15" Type="http://schemas.openxmlformats.org/officeDocument/2006/relationships/image" Target="../media/image23.jpeg"/><Relationship Id="rId10" Type="http://schemas.openxmlformats.org/officeDocument/2006/relationships/image" Target="../media/image18.jpeg"/><Relationship Id="rId4" Type="http://schemas.openxmlformats.org/officeDocument/2006/relationships/image" Target="../media/image15.png"/><Relationship Id="rId9" Type="http://schemas.openxmlformats.org/officeDocument/2006/relationships/image" Target="../media/image17.jpeg"/><Relationship Id="rId14" Type="http://schemas.openxmlformats.org/officeDocument/2006/relationships/image" Target="../media/image22.jpe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3.svg"/><Relationship Id="rId10" Type="http://schemas.openxmlformats.org/officeDocument/2006/relationships/image" Target="../media/image25.jpeg"/><Relationship Id="rId4" Type="http://schemas.openxmlformats.org/officeDocument/2006/relationships/image" Target="../media/image7.png"/><Relationship Id="rId9" Type="http://schemas.openxmlformats.org/officeDocument/2006/relationships/image" Target="../media/image17.sv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3.jpeg"/><Relationship Id="rId3" Type="http://schemas.openxmlformats.org/officeDocument/2006/relationships/image" Target="../media/image36.svg"/><Relationship Id="rId7" Type="http://schemas.openxmlformats.org/officeDocument/2006/relationships/image" Target="../media/image40.svg"/><Relationship Id="rId12" Type="http://schemas.openxmlformats.org/officeDocument/2006/relationships/image" Target="../media/image32.jpeg"/><Relationship Id="rId2" Type="http://schemas.openxmlformats.org/officeDocument/2006/relationships/image" Target="../media/image26.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1.jpeg"/><Relationship Id="rId5" Type="http://schemas.openxmlformats.org/officeDocument/2006/relationships/image" Target="../media/image38.svg"/><Relationship Id="rId15" Type="http://schemas.openxmlformats.org/officeDocument/2006/relationships/image" Target="../media/image8.png"/><Relationship Id="rId10" Type="http://schemas.openxmlformats.org/officeDocument/2006/relationships/image" Target="../media/image30.jpeg"/><Relationship Id="rId4" Type="http://schemas.openxmlformats.org/officeDocument/2006/relationships/image" Target="../media/image27.png"/><Relationship Id="rId9" Type="http://schemas.openxmlformats.org/officeDocument/2006/relationships/image" Target="../media/image42.svg"/><Relationship Id="rId14" Type="http://schemas.openxmlformats.org/officeDocument/2006/relationships/image" Target="../media/image34.jpe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3.svg"/><Relationship Id="rId10" Type="http://schemas.openxmlformats.org/officeDocument/2006/relationships/image" Target="../media/image35.jpeg"/><Relationship Id="rId4" Type="http://schemas.openxmlformats.org/officeDocument/2006/relationships/image" Target="../media/image7.png"/><Relationship Id="rId9" Type="http://schemas.openxmlformats.org/officeDocument/2006/relationships/image" Target="../media/image17.sv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3.svg"/><Relationship Id="rId10" Type="http://schemas.openxmlformats.org/officeDocument/2006/relationships/image" Target="../media/image36.jpeg"/><Relationship Id="rId4" Type="http://schemas.openxmlformats.org/officeDocument/2006/relationships/image" Target="../media/image7.png"/><Relationship Id="rId9" Type="http://schemas.openxmlformats.org/officeDocument/2006/relationships/image" Target="../media/image17.sv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3.svg"/><Relationship Id="rId10" Type="http://schemas.openxmlformats.org/officeDocument/2006/relationships/image" Target="../media/image37.jpeg"/><Relationship Id="rId4" Type="http://schemas.openxmlformats.org/officeDocument/2006/relationships/image" Target="../media/image7.png"/><Relationship Id="rId9"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5CAD6"/>
        </a:solidFill>
        <a:effectLst/>
      </p:bgPr>
    </p:bg>
    <p:spTree>
      <p:nvGrpSpPr>
        <p:cNvPr id="1" name=""/>
        <p:cNvGrpSpPr/>
        <p:nvPr/>
      </p:nvGrpSpPr>
      <p:grpSpPr>
        <a:xfrm>
          <a:off x="0" y="0"/>
          <a:ext cx="0" cy="0"/>
          <a:chOff x="0" y="0"/>
          <a:chExt cx="0" cy="0"/>
        </a:xfrm>
      </p:grpSpPr>
      <p:sp>
        <p:nvSpPr>
          <p:cNvPr id="2" name="Freeform 2"/>
          <p:cNvSpPr/>
          <p:nvPr/>
        </p:nvSpPr>
        <p:spPr>
          <a:xfrm>
            <a:off x="530072" y="923390"/>
            <a:ext cx="6255056" cy="4339916"/>
          </a:xfrm>
          <a:custGeom>
            <a:avLst/>
            <a:gdLst/>
            <a:ahLst/>
            <a:cxnLst/>
            <a:rect l="l" t="t" r="r" b="b"/>
            <a:pathLst>
              <a:path w="6255056" h="4339916">
                <a:moveTo>
                  <a:pt x="0" y="0"/>
                </a:moveTo>
                <a:lnTo>
                  <a:pt x="6255056" y="0"/>
                </a:lnTo>
                <a:lnTo>
                  <a:pt x="6255056" y="4339916"/>
                </a:lnTo>
                <a:lnTo>
                  <a:pt x="0" y="4339916"/>
                </a:lnTo>
                <a:lnTo>
                  <a:pt x="0" y="0"/>
                </a:lnTo>
                <a:close/>
              </a:path>
            </a:pathLst>
          </a:custGeom>
          <a:blipFill>
            <a:blip r:embed="rId2">
              <a:extLst>
                <a:ext uri="{96DAC541-7B7A-43D3-8B79-37D633B846F1}">
                  <asvg:svgBlip xmlns:asvg="http://schemas.microsoft.com/office/drawing/2016/SVG/main" xmlns="" r:embed="rId3"/>
                </a:ext>
              </a:extLst>
            </a:blip>
            <a:stretch>
              <a:fillRect l="-6231" t="-105797" r="-20474" b="-27209"/>
            </a:stretch>
          </a:blipFill>
        </p:spPr>
      </p:sp>
      <p:sp>
        <p:nvSpPr>
          <p:cNvPr id="3" name="Freeform 3"/>
          <p:cNvSpPr/>
          <p:nvPr/>
        </p:nvSpPr>
        <p:spPr>
          <a:xfrm rot="-444440">
            <a:off x="2554404" y="545545"/>
            <a:ext cx="2206392" cy="588486"/>
          </a:xfrm>
          <a:custGeom>
            <a:avLst/>
            <a:gdLst/>
            <a:ahLst/>
            <a:cxnLst/>
            <a:rect l="l" t="t" r="r" b="b"/>
            <a:pathLst>
              <a:path w="2206392" h="588486">
                <a:moveTo>
                  <a:pt x="0" y="0"/>
                </a:moveTo>
                <a:lnTo>
                  <a:pt x="2206392" y="0"/>
                </a:lnTo>
                <a:lnTo>
                  <a:pt x="2206392" y="588486"/>
                </a:lnTo>
                <a:lnTo>
                  <a:pt x="0" y="588486"/>
                </a:lnTo>
                <a:lnTo>
                  <a:pt x="0" y="0"/>
                </a:lnTo>
                <a:close/>
              </a:path>
            </a:pathLst>
          </a:custGeom>
          <a:blipFill>
            <a:blip r:embed="rId4">
              <a:extLst>
                <a:ext uri="{96DAC541-7B7A-43D3-8B79-37D633B846F1}">
                  <asvg:svgBlip xmlns:asvg="http://schemas.microsoft.com/office/drawing/2016/SVG/main" xmlns="" r:embed="rId5"/>
                </a:ext>
              </a:extLst>
            </a:blip>
            <a:stretch>
              <a:fillRect b="-246295"/>
            </a:stretch>
          </a:blipFill>
        </p:spPr>
      </p:sp>
      <p:sp>
        <p:nvSpPr>
          <p:cNvPr id="4" name="Freeform 4"/>
          <p:cNvSpPr/>
          <p:nvPr/>
        </p:nvSpPr>
        <p:spPr>
          <a:xfrm rot="-988393">
            <a:off x="5821900" y="5952224"/>
            <a:ext cx="2986600" cy="2725951"/>
          </a:xfrm>
          <a:custGeom>
            <a:avLst/>
            <a:gdLst/>
            <a:ahLst/>
            <a:cxnLst/>
            <a:rect l="l" t="t" r="r" b="b"/>
            <a:pathLst>
              <a:path w="2986600" h="2725951">
                <a:moveTo>
                  <a:pt x="0" y="0"/>
                </a:moveTo>
                <a:lnTo>
                  <a:pt x="2986600" y="0"/>
                </a:lnTo>
                <a:lnTo>
                  <a:pt x="2986600" y="2725952"/>
                </a:lnTo>
                <a:lnTo>
                  <a:pt x="0" y="272595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8703801">
            <a:off x="-642865" y="3254134"/>
            <a:ext cx="1565071" cy="3053220"/>
          </a:xfrm>
          <a:custGeom>
            <a:avLst/>
            <a:gdLst/>
            <a:ahLst/>
            <a:cxnLst/>
            <a:rect l="l" t="t" r="r" b="b"/>
            <a:pathLst>
              <a:path w="1565071" h="3053220">
                <a:moveTo>
                  <a:pt x="0" y="0"/>
                </a:moveTo>
                <a:lnTo>
                  <a:pt x="1565071" y="0"/>
                </a:lnTo>
                <a:lnTo>
                  <a:pt x="1565071" y="3053221"/>
                </a:lnTo>
                <a:lnTo>
                  <a:pt x="0" y="3053221"/>
                </a:lnTo>
                <a:lnTo>
                  <a:pt x="0" y="0"/>
                </a:lnTo>
                <a:close/>
              </a:path>
            </a:pathLst>
          </a:custGeom>
          <a:blipFill>
            <a:blip r:embed="rId8">
              <a:extLst>
                <a:ext uri="{96DAC541-7B7A-43D3-8B79-37D633B846F1}">
                  <asvg:svgBlip xmlns:asvg="http://schemas.microsoft.com/office/drawing/2016/SVG/main" xmlns="" r:embed="rId9"/>
                </a:ext>
              </a:extLst>
            </a:blip>
            <a:stretch>
              <a:fillRect t="-26567"/>
            </a:stretch>
          </a:blipFill>
        </p:spPr>
      </p:sp>
      <p:sp>
        <p:nvSpPr>
          <p:cNvPr id="6" name="Freeform 6"/>
          <p:cNvSpPr/>
          <p:nvPr/>
        </p:nvSpPr>
        <p:spPr>
          <a:xfrm>
            <a:off x="1804555" y="3657600"/>
            <a:ext cx="3925269" cy="5233692"/>
          </a:xfrm>
          <a:custGeom>
            <a:avLst/>
            <a:gdLst/>
            <a:ahLst/>
            <a:cxnLst/>
            <a:rect l="l" t="t" r="r" b="b"/>
            <a:pathLst>
              <a:path w="3925269" h="5233692">
                <a:moveTo>
                  <a:pt x="0" y="0"/>
                </a:moveTo>
                <a:lnTo>
                  <a:pt x="3925269" y="0"/>
                </a:lnTo>
                <a:lnTo>
                  <a:pt x="3925269" y="5233692"/>
                </a:lnTo>
                <a:lnTo>
                  <a:pt x="0" y="5233692"/>
                </a:lnTo>
                <a:lnTo>
                  <a:pt x="0" y="0"/>
                </a:lnTo>
                <a:close/>
              </a:path>
            </a:pathLst>
          </a:custGeom>
          <a:blipFill>
            <a:blip r:embed="rId10"/>
            <a:stretch>
              <a:fillRect/>
            </a:stretch>
          </a:blipFill>
        </p:spPr>
      </p:sp>
      <p:sp>
        <p:nvSpPr>
          <p:cNvPr id="7" name="TextBox 7"/>
          <p:cNvSpPr txBox="1"/>
          <p:nvPr/>
        </p:nvSpPr>
        <p:spPr>
          <a:xfrm>
            <a:off x="731520" y="1517381"/>
            <a:ext cx="5852160" cy="780289"/>
          </a:xfrm>
          <a:prstGeom prst="rect">
            <a:avLst/>
          </a:prstGeom>
        </p:spPr>
        <p:txBody>
          <a:bodyPr lIns="0" tIns="0" rIns="0" bIns="0" rtlCol="0" anchor="t">
            <a:spAutoFit/>
          </a:bodyPr>
          <a:lstStyle/>
          <a:p>
            <a:pPr algn="ctr">
              <a:lnSpc>
                <a:spcPts val="5916"/>
              </a:lnSpc>
            </a:pPr>
            <a:r>
              <a:rPr lang="en-US" sz="5800">
                <a:solidFill>
                  <a:srgbClr val="000001"/>
                </a:solidFill>
                <a:latin typeface="IM Fell"/>
                <a:ea typeface="IM Fell"/>
                <a:cs typeface="IM Fell"/>
                <a:sym typeface="IM Fell"/>
              </a:rPr>
              <a:t>Kragulj z Kršana</a:t>
            </a:r>
          </a:p>
        </p:txBody>
      </p:sp>
      <p:sp>
        <p:nvSpPr>
          <p:cNvPr id="8" name="TextBox 8"/>
          <p:cNvSpPr txBox="1"/>
          <p:nvPr/>
        </p:nvSpPr>
        <p:spPr>
          <a:xfrm>
            <a:off x="530072" y="2631069"/>
            <a:ext cx="6053608" cy="727709"/>
          </a:xfrm>
          <a:prstGeom prst="rect">
            <a:avLst/>
          </a:prstGeom>
        </p:spPr>
        <p:txBody>
          <a:bodyPr lIns="0" tIns="0" rIns="0" bIns="0" rtlCol="0" anchor="t">
            <a:spAutoFit/>
          </a:bodyPr>
          <a:lstStyle/>
          <a:p>
            <a:pPr algn="ctr">
              <a:lnSpc>
                <a:spcPts val="2940"/>
              </a:lnSpc>
            </a:pPr>
            <a:r>
              <a:rPr lang="en-US" sz="2100" b="1">
                <a:solidFill>
                  <a:srgbClr val="000001"/>
                </a:solidFill>
                <a:latin typeface="Open Sans Bold"/>
                <a:ea typeface="Open Sans Bold"/>
                <a:cs typeface="Open Sans Bold"/>
                <a:sym typeface="Open Sans Bold"/>
              </a:rPr>
              <a:t>zavičajni projekt učenika i učitelja</a:t>
            </a:r>
          </a:p>
          <a:p>
            <a:pPr algn="ctr">
              <a:lnSpc>
                <a:spcPts val="2940"/>
              </a:lnSpc>
            </a:pPr>
            <a:r>
              <a:rPr lang="en-US" sz="2100" b="1">
                <a:solidFill>
                  <a:srgbClr val="000001"/>
                </a:solidFill>
                <a:latin typeface="Open Sans Bold"/>
                <a:ea typeface="Open Sans Bold"/>
                <a:cs typeface="Open Sans Bold"/>
                <a:sym typeface="Open Sans Bold"/>
              </a:rPr>
              <a:t>OŠ Ivan Goran Kovačić Čepić</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5CAD6"/>
        </a:solidFill>
        <a:effectLst/>
      </p:bgPr>
    </p:bg>
    <p:spTree>
      <p:nvGrpSpPr>
        <p:cNvPr id="1" name=""/>
        <p:cNvGrpSpPr/>
        <p:nvPr/>
      </p:nvGrpSpPr>
      <p:grpSpPr>
        <a:xfrm>
          <a:off x="0" y="0"/>
          <a:ext cx="0" cy="0"/>
          <a:chOff x="0" y="0"/>
          <a:chExt cx="0" cy="0"/>
        </a:xfrm>
      </p:grpSpPr>
      <p:sp>
        <p:nvSpPr>
          <p:cNvPr id="2" name="Freeform 2"/>
          <p:cNvSpPr/>
          <p:nvPr/>
        </p:nvSpPr>
        <p:spPr>
          <a:xfrm>
            <a:off x="731520" y="592879"/>
            <a:ext cx="5852160" cy="6129442"/>
          </a:xfrm>
          <a:custGeom>
            <a:avLst/>
            <a:gdLst/>
            <a:ahLst/>
            <a:cxnLst/>
            <a:rect l="l" t="t" r="r" b="b"/>
            <a:pathLst>
              <a:path w="5852160" h="6129442">
                <a:moveTo>
                  <a:pt x="0" y="0"/>
                </a:moveTo>
                <a:lnTo>
                  <a:pt x="5852160" y="0"/>
                </a:lnTo>
                <a:lnTo>
                  <a:pt x="5852160" y="6129442"/>
                </a:lnTo>
                <a:lnTo>
                  <a:pt x="0" y="6129442"/>
                </a:lnTo>
                <a:lnTo>
                  <a:pt x="0" y="0"/>
                </a:lnTo>
                <a:close/>
              </a:path>
            </a:pathLst>
          </a:custGeom>
          <a:blipFill>
            <a:blip r:embed="rId2">
              <a:extLst>
                <a:ext uri="{96DAC541-7B7A-43D3-8B79-37D633B846F1}">
                  <asvg:svgBlip xmlns:asvg="http://schemas.microsoft.com/office/drawing/2016/SVG/main" xmlns="" r:embed="rId3"/>
                </a:ext>
              </a:extLst>
            </a:blip>
            <a:stretch>
              <a:fillRect l="-13067" t="-5319" r="-11686" b="-4695"/>
            </a:stretch>
          </a:blipFill>
        </p:spPr>
      </p:sp>
      <p:sp>
        <p:nvSpPr>
          <p:cNvPr id="3" name="Freeform 3"/>
          <p:cNvSpPr/>
          <p:nvPr/>
        </p:nvSpPr>
        <p:spPr>
          <a:xfrm rot="-7157375">
            <a:off x="5391161" y="5706890"/>
            <a:ext cx="814434" cy="1583756"/>
          </a:xfrm>
          <a:custGeom>
            <a:avLst/>
            <a:gdLst/>
            <a:ahLst/>
            <a:cxnLst/>
            <a:rect l="l" t="t" r="r" b="b"/>
            <a:pathLst>
              <a:path w="814434" h="1583756">
                <a:moveTo>
                  <a:pt x="0" y="0"/>
                </a:moveTo>
                <a:lnTo>
                  <a:pt x="814434" y="0"/>
                </a:lnTo>
                <a:lnTo>
                  <a:pt x="814434" y="1583756"/>
                </a:lnTo>
                <a:lnTo>
                  <a:pt x="0" y="1583756"/>
                </a:lnTo>
                <a:lnTo>
                  <a:pt x="0" y="0"/>
                </a:lnTo>
                <a:close/>
              </a:path>
            </a:pathLst>
          </a:custGeom>
          <a:blipFill>
            <a:blip r:embed="rId4">
              <a:extLst>
                <a:ext uri="{96DAC541-7B7A-43D3-8B79-37D633B846F1}">
                  <asvg:svgBlip xmlns:asvg="http://schemas.microsoft.com/office/drawing/2016/SVG/main" xmlns="" r:embed="rId5"/>
                </a:ext>
              </a:extLst>
            </a:blip>
            <a:stretch>
              <a:fillRect b="-26973"/>
            </a:stretch>
          </a:blipFill>
        </p:spPr>
      </p:sp>
      <p:sp>
        <p:nvSpPr>
          <p:cNvPr id="4" name="Freeform 4"/>
          <p:cNvSpPr/>
          <p:nvPr/>
        </p:nvSpPr>
        <p:spPr>
          <a:xfrm rot="4468650">
            <a:off x="5985152" y="169522"/>
            <a:ext cx="999523" cy="1060502"/>
          </a:xfrm>
          <a:custGeom>
            <a:avLst/>
            <a:gdLst/>
            <a:ahLst/>
            <a:cxnLst/>
            <a:rect l="l" t="t" r="r" b="b"/>
            <a:pathLst>
              <a:path w="999523" h="1060502">
                <a:moveTo>
                  <a:pt x="0" y="0"/>
                </a:moveTo>
                <a:lnTo>
                  <a:pt x="999523" y="0"/>
                </a:lnTo>
                <a:lnTo>
                  <a:pt x="999523" y="1060502"/>
                </a:lnTo>
                <a:lnTo>
                  <a:pt x="0" y="106050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018018">
            <a:off x="127139" y="5881759"/>
            <a:ext cx="1973976" cy="528352"/>
          </a:xfrm>
          <a:custGeom>
            <a:avLst/>
            <a:gdLst/>
            <a:ahLst/>
            <a:cxnLst/>
            <a:rect l="l" t="t" r="r" b="b"/>
            <a:pathLst>
              <a:path w="1973976" h="528352">
                <a:moveTo>
                  <a:pt x="0" y="0"/>
                </a:moveTo>
                <a:lnTo>
                  <a:pt x="1973977" y="0"/>
                </a:lnTo>
                <a:lnTo>
                  <a:pt x="1973977" y="528352"/>
                </a:lnTo>
                <a:lnTo>
                  <a:pt x="0" y="528352"/>
                </a:lnTo>
                <a:lnTo>
                  <a:pt x="0" y="0"/>
                </a:lnTo>
                <a:close/>
              </a:path>
            </a:pathLst>
          </a:custGeom>
          <a:blipFill>
            <a:blip r:embed="rId8">
              <a:extLst>
                <a:ext uri="{96DAC541-7B7A-43D3-8B79-37D633B846F1}">
                  <asvg:svgBlip xmlns:asvg="http://schemas.microsoft.com/office/drawing/2016/SVG/main" xmlns="" r:embed="rId9"/>
                </a:ext>
              </a:extLst>
            </a:blip>
            <a:stretch>
              <a:fillRect r="-9775" b="-278811"/>
            </a:stretch>
          </a:blipFill>
        </p:spPr>
      </p:sp>
      <p:sp>
        <p:nvSpPr>
          <p:cNvPr id="6" name="Freeform 6"/>
          <p:cNvSpPr/>
          <p:nvPr/>
        </p:nvSpPr>
        <p:spPr>
          <a:xfrm>
            <a:off x="1296121" y="3560899"/>
            <a:ext cx="2193614" cy="2585036"/>
          </a:xfrm>
          <a:custGeom>
            <a:avLst/>
            <a:gdLst/>
            <a:ahLst/>
            <a:cxnLst/>
            <a:rect l="l" t="t" r="r" b="b"/>
            <a:pathLst>
              <a:path w="2193614" h="2585036">
                <a:moveTo>
                  <a:pt x="0" y="0"/>
                </a:moveTo>
                <a:lnTo>
                  <a:pt x="2193614" y="0"/>
                </a:lnTo>
                <a:lnTo>
                  <a:pt x="2193614" y="2585036"/>
                </a:lnTo>
                <a:lnTo>
                  <a:pt x="0" y="2585036"/>
                </a:lnTo>
                <a:lnTo>
                  <a:pt x="0" y="0"/>
                </a:lnTo>
                <a:close/>
              </a:path>
            </a:pathLst>
          </a:custGeom>
          <a:blipFill>
            <a:blip r:embed="rId10"/>
            <a:stretch>
              <a:fillRect t="-6595" b="-6549"/>
            </a:stretch>
          </a:blipFill>
        </p:spPr>
      </p:sp>
      <p:sp>
        <p:nvSpPr>
          <p:cNvPr id="7" name="Freeform 7"/>
          <p:cNvSpPr/>
          <p:nvPr/>
        </p:nvSpPr>
        <p:spPr>
          <a:xfrm>
            <a:off x="3844928" y="3560899"/>
            <a:ext cx="2127172" cy="2584079"/>
          </a:xfrm>
          <a:custGeom>
            <a:avLst/>
            <a:gdLst/>
            <a:ahLst/>
            <a:cxnLst/>
            <a:rect l="l" t="t" r="r" b="b"/>
            <a:pathLst>
              <a:path w="2127172" h="2584079">
                <a:moveTo>
                  <a:pt x="0" y="0"/>
                </a:moveTo>
                <a:lnTo>
                  <a:pt x="2127173" y="0"/>
                </a:lnTo>
                <a:lnTo>
                  <a:pt x="2127173" y="2584079"/>
                </a:lnTo>
                <a:lnTo>
                  <a:pt x="0" y="2584079"/>
                </a:lnTo>
                <a:lnTo>
                  <a:pt x="0" y="0"/>
                </a:lnTo>
                <a:close/>
              </a:path>
            </a:pathLst>
          </a:custGeom>
          <a:blipFill>
            <a:blip r:embed="rId11"/>
            <a:stretch>
              <a:fillRect t="-3404" b="-6353"/>
            </a:stretch>
          </a:blipFill>
        </p:spPr>
      </p:sp>
      <p:sp>
        <p:nvSpPr>
          <p:cNvPr id="8" name="TextBox 8"/>
          <p:cNvSpPr txBox="1"/>
          <p:nvPr/>
        </p:nvSpPr>
        <p:spPr>
          <a:xfrm>
            <a:off x="1205390" y="1585858"/>
            <a:ext cx="5054876" cy="1879868"/>
          </a:xfrm>
          <a:prstGeom prst="rect">
            <a:avLst/>
          </a:prstGeom>
        </p:spPr>
        <p:txBody>
          <a:bodyPr lIns="0" tIns="0" rIns="0" bIns="0" rtlCol="0" anchor="t">
            <a:spAutoFit/>
          </a:bodyPr>
          <a:lstStyle/>
          <a:p>
            <a:pPr marL="0" lvl="0" indent="0" algn="just">
              <a:lnSpc>
                <a:spcPts val="1682"/>
              </a:lnSpc>
              <a:spcBef>
                <a:spcPct val="0"/>
              </a:spcBef>
            </a:pPr>
            <a:r>
              <a:rPr lang="en-US" sz="1236">
                <a:solidFill>
                  <a:srgbClr val="000001"/>
                </a:solidFill>
                <a:latin typeface="IM Fell"/>
                <a:ea typeface="IM Fell"/>
                <a:cs typeface="IM Fell"/>
                <a:sym typeface="IM Fell"/>
              </a:rPr>
              <a:t>   U interaktivnoj kazališnoj predstavi „Mitska bića Istre i Juraj Ķršanski – Kragulj z Kršana“ u izvedbi Istra Inspirita putovali smo kroz vrijeme, otkrili zaboravljene priče, mitove i legende, saznali o vjerovanjima naših predaka i načinu života. Sedina Cerovac, glavna glumica ove maštovite predstave uvjerljivo je utjelovila nekoliko povijesnih likova, od štrige Marije, macmalića, zmaja iz Čepićkog jezera, rimske vile, Velog Jože do Jurja Kršanskog, Kragulja z Kršana. Oživjela je povijesne događaje na različitim lokacijama Starog grada Kršana, uprizorila nam priču o Jurju Kršanskom i prenijela na djecu trenutke istarske mistične povijesti. Uživali smo i puno naučili!</a:t>
            </a:r>
          </a:p>
        </p:txBody>
      </p:sp>
      <p:sp>
        <p:nvSpPr>
          <p:cNvPr id="9" name="TextBox 9"/>
          <p:cNvSpPr txBox="1"/>
          <p:nvPr/>
        </p:nvSpPr>
        <p:spPr>
          <a:xfrm>
            <a:off x="2132702" y="1142696"/>
            <a:ext cx="3049797" cy="367040"/>
          </a:xfrm>
          <a:prstGeom prst="rect">
            <a:avLst/>
          </a:prstGeom>
        </p:spPr>
        <p:txBody>
          <a:bodyPr lIns="0" tIns="0" rIns="0" bIns="0" rtlCol="0" anchor="t">
            <a:spAutoFit/>
          </a:bodyPr>
          <a:lstStyle/>
          <a:p>
            <a:pPr algn="ctr">
              <a:lnSpc>
                <a:spcPts val="2777"/>
              </a:lnSpc>
            </a:pPr>
            <a:r>
              <a:rPr lang="en-US" sz="2722">
                <a:solidFill>
                  <a:srgbClr val="000001"/>
                </a:solidFill>
                <a:latin typeface="IM Fell"/>
                <a:ea typeface="IM Fell"/>
                <a:cs typeface="IM Fell"/>
                <a:sym typeface="IM Fell"/>
              </a:rPr>
              <a:t>Ožujak</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5CAD6"/>
        </a:solidFill>
        <a:effectLst/>
      </p:bgPr>
    </p:bg>
    <p:spTree>
      <p:nvGrpSpPr>
        <p:cNvPr id="1" name=""/>
        <p:cNvGrpSpPr/>
        <p:nvPr/>
      </p:nvGrpSpPr>
      <p:grpSpPr>
        <a:xfrm>
          <a:off x="0" y="0"/>
          <a:ext cx="0" cy="0"/>
          <a:chOff x="0" y="0"/>
          <a:chExt cx="0" cy="0"/>
        </a:xfrm>
      </p:grpSpPr>
      <p:sp>
        <p:nvSpPr>
          <p:cNvPr id="2" name="Freeform 2"/>
          <p:cNvSpPr/>
          <p:nvPr/>
        </p:nvSpPr>
        <p:spPr>
          <a:xfrm>
            <a:off x="686825" y="606960"/>
            <a:ext cx="5941550" cy="6128529"/>
          </a:xfrm>
          <a:custGeom>
            <a:avLst/>
            <a:gdLst/>
            <a:ahLst/>
            <a:cxnLst/>
            <a:rect l="l" t="t" r="r" b="b"/>
            <a:pathLst>
              <a:path w="5941550" h="6128529">
                <a:moveTo>
                  <a:pt x="0" y="0"/>
                </a:moveTo>
                <a:lnTo>
                  <a:pt x="5941550" y="0"/>
                </a:lnTo>
                <a:lnTo>
                  <a:pt x="5941550" y="6128529"/>
                </a:lnTo>
                <a:lnTo>
                  <a:pt x="0" y="6128529"/>
                </a:lnTo>
                <a:lnTo>
                  <a:pt x="0" y="0"/>
                </a:lnTo>
                <a:close/>
              </a:path>
            </a:pathLst>
          </a:custGeom>
          <a:blipFill>
            <a:blip r:embed="rId2">
              <a:extLst>
                <a:ext uri="{96DAC541-7B7A-43D3-8B79-37D633B846F1}">
                  <asvg:svgBlip xmlns:asvg="http://schemas.microsoft.com/office/drawing/2016/SVG/main" xmlns="" r:embed="rId3"/>
                </a:ext>
              </a:extLst>
            </a:blip>
            <a:stretch>
              <a:fillRect l="-10306" t="-1998" r="-7810" b="-3769"/>
            </a:stretch>
          </a:blipFill>
        </p:spPr>
      </p:sp>
      <p:sp>
        <p:nvSpPr>
          <p:cNvPr id="3" name="Freeform 3"/>
          <p:cNvSpPr/>
          <p:nvPr/>
        </p:nvSpPr>
        <p:spPr>
          <a:xfrm>
            <a:off x="514194" y="5983294"/>
            <a:ext cx="3538081" cy="738570"/>
          </a:xfrm>
          <a:custGeom>
            <a:avLst/>
            <a:gdLst/>
            <a:ahLst/>
            <a:cxnLst/>
            <a:rect l="l" t="t" r="r" b="b"/>
            <a:pathLst>
              <a:path w="3538081" h="738570">
                <a:moveTo>
                  <a:pt x="0" y="0"/>
                </a:moveTo>
                <a:lnTo>
                  <a:pt x="3538081" y="0"/>
                </a:lnTo>
                <a:lnTo>
                  <a:pt x="3538081" y="738571"/>
                </a:lnTo>
                <a:lnTo>
                  <a:pt x="0" y="738571"/>
                </a:lnTo>
                <a:lnTo>
                  <a:pt x="0" y="0"/>
                </a:lnTo>
                <a:close/>
              </a:path>
            </a:pathLst>
          </a:custGeom>
          <a:blipFill>
            <a:blip r:embed="rId4"/>
            <a:stretch>
              <a:fillRect b="-359084"/>
            </a:stretch>
          </a:blipFill>
        </p:spPr>
      </p:sp>
      <p:sp>
        <p:nvSpPr>
          <p:cNvPr id="4" name="TextBox 4"/>
          <p:cNvSpPr txBox="1"/>
          <p:nvPr/>
        </p:nvSpPr>
        <p:spPr>
          <a:xfrm>
            <a:off x="1545048" y="955811"/>
            <a:ext cx="4225104" cy="432872"/>
          </a:xfrm>
          <a:prstGeom prst="rect">
            <a:avLst/>
          </a:prstGeom>
        </p:spPr>
        <p:txBody>
          <a:bodyPr lIns="0" tIns="0" rIns="0" bIns="0" rtlCol="0" anchor="t">
            <a:spAutoFit/>
          </a:bodyPr>
          <a:lstStyle/>
          <a:p>
            <a:pPr marL="0" lvl="0" indent="0" algn="ctr">
              <a:lnSpc>
                <a:spcPts val="3540"/>
              </a:lnSpc>
              <a:spcBef>
                <a:spcPct val="0"/>
              </a:spcBef>
            </a:pPr>
            <a:r>
              <a:rPr lang="en-US" sz="2603">
                <a:solidFill>
                  <a:srgbClr val="000001"/>
                </a:solidFill>
                <a:latin typeface="IM Fell"/>
                <a:ea typeface="IM Fell"/>
                <a:cs typeface="IM Fell"/>
                <a:sym typeface="IM Fell"/>
              </a:rPr>
              <a:t>Mitska bića našega kraja </a:t>
            </a:r>
          </a:p>
        </p:txBody>
      </p:sp>
      <p:sp>
        <p:nvSpPr>
          <p:cNvPr id="5" name="Freeform 5"/>
          <p:cNvSpPr/>
          <p:nvPr/>
        </p:nvSpPr>
        <p:spPr>
          <a:xfrm rot="-2998296">
            <a:off x="534111" y="5076454"/>
            <a:ext cx="544126" cy="1058113"/>
          </a:xfrm>
          <a:custGeom>
            <a:avLst/>
            <a:gdLst/>
            <a:ahLst/>
            <a:cxnLst/>
            <a:rect l="l" t="t" r="r" b="b"/>
            <a:pathLst>
              <a:path w="544126" h="1058113">
                <a:moveTo>
                  <a:pt x="0" y="0"/>
                </a:moveTo>
                <a:lnTo>
                  <a:pt x="544126" y="0"/>
                </a:lnTo>
                <a:lnTo>
                  <a:pt x="544126" y="1058113"/>
                </a:lnTo>
                <a:lnTo>
                  <a:pt x="0" y="1058113"/>
                </a:lnTo>
                <a:lnTo>
                  <a:pt x="0" y="0"/>
                </a:lnTo>
                <a:close/>
              </a:path>
            </a:pathLst>
          </a:custGeom>
          <a:blipFill>
            <a:blip r:embed="rId5">
              <a:extLst>
                <a:ext uri="{96DAC541-7B7A-43D3-8B79-37D633B846F1}">
                  <asvg:svgBlip xmlns:asvg="http://schemas.microsoft.com/office/drawing/2016/SVG/main" xmlns="" r:embed="rId6"/>
                </a:ext>
              </a:extLst>
            </a:blip>
            <a:stretch>
              <a:fillRect b="-26973"/>
            </a:stretch>
          </a:blipFill>
        </p:spPr>
      </p:sp>
      <p:sp>
        <p:nvSpPr>
          <p:cNvPr id="6" name="Freeform 6"/>
          <p:cNvSpPr/>
          <p:nvPr/>
        </p:nvSpPr>
        <p:spPr>
          <a:xfrm>
            <a:off x="5881178" y="5056913"/>
            <a:ext cx="891172" cy="1678577"/>
          </a:xfrm>
          <a:custGeom>
            <a:avLst/>
            <a:gdLst/>
            <a:ahLst/>
            <a:cxnLst/>
            <a:rect l="l" t="t" r="r" b="b"/>
            <a:pathLst>
              <a:path w="891172" h="1678577">
                <a:moveTo>
                  <a:pt x="0" y="0"/>
                </a:moveTo>
                <a:lnTo>
                  <a:pt x="891171" y="0"/>
                </a:lnTo>
                <a:lnTo>
                  <a:pt x="891171" y="1678576"/>
                </a:lnTo>
                <a:lnTo>
                  <a:pt x="0" y="167857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7" name="Freeform 7"/>
          <p:cNvSpPr/>
          <p:nvPr/>
        </p:nvSpPr>
        <p:spPr>
          <a:xfrm>
            <a:off x="5002837" y="5437825"/>
            <a:ext cx="714603" cy="1345999"/>
          </a:xfrm>
          <a:custGeom>
            <a:avLst/>
            <a:gdLst/>
            <a:ahLst/>
            <a:cxnLst/>
            <a:rect l="l" t="t" r="r" b="b"/>
            <a:pathLst>
              <a:path w="714603" h="1345999">
                <a:moveTo>
                  <a:pt x="0" y="0"/>
                </a:moveTo>
                <a:lnTo>
                  <a:pt x="714603" y="0"/>
                </a:lnTo>
                <a:lnTo>
                  <a:pt x="714603" y="1345999"/>
                </a:lnTo>
                <a:lnTo>
                  <a:pt x="0" y="134599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8" name="Freeform 8"/>
          <p:cNvSpPr/>
          <p:nvPr/>
        </p:nvSpPr>
        <p:spPr>
          <a:xfrm>
            <a:off x="1085409" y="1532834"/>
            <a:ext cx="2395652" cy="1796739"/>
          </a:xfrm>
          <a:custGeom>
            <a:avLst/>
            <a:gdLst/>
            <a:ahLst/>
            <a:cxnLst/>
            <a:rect l="l" t="t" r="r" b="b"/>
            <a:pathLst>
              <a:path w="2395652" h="1796739">
                <a:moveTo>
                  <a:pt x="0" y="0"/>
                </a:moveTo>
                <a:lnTo>
                  <a:pt x="2395651" y="0"/>
                </a:lnTo>
                <a:lnTo>
                  <a:pt x="2395651" y="1796738"/>
                </a:lnTo>
                <a:lnTo>
                  <a:pt x="0" y="1796738"/>
                </a:lnTo>
                <a:lnTo>
                  <a:pt x="0" y="0"/>
                </a:lnTo>
                <a:close/>
              </a:path>
            </a:pathLst>
          </a:custGeom>
          <a:blipFill>
            <a:blip r:embed="rId9"/>
            <a:stretch>
              <a:fillRect/>
            </a:stretch>
          </a:blipFill>
        </p:spPr>
      </p:sp>
      <p:sp>
        <p:nvSpPr>
          <p:cNvPr id="9" name="Freeform 9"/>
          <p:cNvSpPr/>
          <p:nvPr/>
        </p:nvSpPr>
        <p:spPr>
          <a:xfrm>
            <a:off x="3692411" y="1532834"/>
            <a:ext cx="2395652" cy="1796739"/>
          </a:xfrm>
          <a:custGeom>
            <a:avLst/>
            <a:gdLst/>
            <a:ahLst/>
            <a:cxnLst/>
            <a:rect l="l" t="t" r="r" b="b"/>
            <a:pathLst>
              <a:path w="2395652" h="1796739">
                <a:moveTo>
                  <a:pt x="0" y="0"/>
                </a:moveTo>
                <a:lnTo>
                  <a:pt x="2395652" y="0"/>
                </a:lnTo>
                <a:lnTo>
                  <a:pt x="2395652" y="1796738"/>
                </a:lnTo>
                <a:lnTo>
                  <a:pt x="0" y="1796738"/>
                </a:lnTo>
                <a:lnTo>
                  <a:pt x="0" y="0"/>
                </a:lnTo>
                <a:close/>
              </a:path>
            </a:pathLst>
          </a:custGeom>
          <a:blipFill>
            <a:blip r:embed="rId10"/>
            <a:stretch>
              <a:fillRect/>
            </a:stretch>
          </a:blipFill>
        </p:spPr>
      </p:sp>
      <p:sp>
        <p:nvSpPr>
          <p:cNvPr id="10" name="Freeform 10"/>
          <p:cNvSpPr/>
          <p:nvPr/>
        </p:nvSpPr>
        <p:spPr>
          <a:xfrm>
            <a:off x="1085409" y="3641087"/>
            <a:ext cx="2395652" cy="1796739"/>
          </a:xfrm>
          <a:custGeom>
            <a:avLst/>
            <a:gdLst/>
            <a:ahLst/>
            <a:cxnLst/>
            <a:rect l="l" t="t" r="r" b="b"/>
            <a:pathLst>
              <a:path w="2395652" h="1796739">
                <a:moveTo>
                  <a:pt x="0" y="0"/>
                </a:moveTo>
                <a:lnTo>
                  <a:pt x="2395651" y="0"/>
                </a:lnTo>
                <a:lnTo>
                  <a:pt x="2395651" y="1796738"/>
                </a:lnTo>
                <a:lnTo>
                  <a:pt x="0" y="1796738"/>
                </a:lnTo>
                <a:lnTo>
                  <a:pt x="0" y="0"/>
                </a:lnTo>
                <a:close/>
              </a:path>
            </a:pathLst>
          </a:custGeom>
          <a:blipFill>
            <a:blip r:embed="rId11"/>
            <a:stretch>
              <a:fillRect/>
            </a:stretch>
          </a:blipFill>
        </p:spPr>
      </p:sp>
      <p:sp>
        <p:nvSpPr>
          <p:cNvPr id="11" name="Freeform 11"/>
          <p:cNvSpPr/>
          <p:nvPr/>
        </p:nvSpPr>
        <p:spPr>
          <a:xfrm>
            <a:off x="3692411" y="3641087"/>
            <a:ext cx="2428804" cy="1821603"/>
          </a:xfrm>
          <a:custGeom>
            <a:avLst/>
            <a:gdLst/>
            <a:ahLst/>
            <a:cxnLst/>
            <a:rect l="l" t="t" r="r" b="b"/>
            <a:pathLst>
              <a:path w="2428804" h="1821603">
                <a:moveTo>
                  <a:pt x="0" y="0"/>
                </a:moveTo>
                <a:lnTo>
                  <a:pt x="2428804" y="0"/>
                </a:lnTo>
                <a:lnTo>
                  <a:pt x="2428804" y="1821603"/>
                </a:lnTo>
                <a:lnTo>
                  <a:pt x="0" y="1821603"/>
                </a:lnTo>
                <a:lnTo>
                  <a:pt x="0" y="0"/>
                </a:lnTo>
                <a:close/>
              </a:path>
            </a:pathLst>
          </a:custGeom>
          <a:blipFill>
            <a:blip r:embed="rId12"/>
            <a:stretch>
              <a:fillRect/>
            </a:stretch>
          </a:blipFill>
        </p:spPr>
      </p:sp>
      <p:sp>
        <p:nvSpPr>
          <p:cNvPr id="12" name="Freeform 12"/>
          <p:cNvSpPr/>
          <p:nvPr/>
        </p:nvSpPr>
        <p:spPr>
          <a:xfrm rot="4468650">
            <a:off x="5706579" y="93186"/>
            <a:ext cx="999523" cy="1060502"/>
          </a:xfrm>
          <a:custGeom>
            <a:avLst/>
            <a:gdLst/>
            <a:ahLst/>
            <a:cxnLst/>
            <a:rect l="l" t="t" r="r" b="b"/>
            <a:pathLst>
              <a:path w="999523" h="1060502">
                <a:moveTo>
                  <a:pt x="0" y="0"/>
                </a:moveTo>
                <a:lnTo>
                  <a:pt x="999523" y="0"/>
                </a:lnTo>
                <a:lnTo>
                  <a:pt x="999523" y="1060502"/>
                </a:lnTo>
                <a:lnTo>
                  <a:pt x="0" y="1060502"/>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5CAD6"/>
        </a:solidFill>
        <a:effectLst/>
      </p:bgPr>
    </p:bg>
    <p:spTree>
      <p:nvGrpSpPr>
        <p:cNvPr id="1" name=""/>
        <p:cNvGrpSpPr/>
        <p:nvPr/>
      </p:nvGrpSpPr>
      <p:grpSpPr>
        <a:xfrm>
          <a:off x="0" y="0"/>
          <a:ext cx="0" cy="0"/>
          <a:chOff x="0" y="0"/>
          <a:chExt cx="0" cy="0"/>
        </a:xfrm>
      </p:grpSpPr>
      <p:sp>
        <p:nvSpPr>
          <p:cNvPr id="2" name="Freeform 2"/>
          <p:cNvSpPr/>
          <p:nvPr/>
        </p:nvSpPr>
        <p:spPr>
          <a:xfrm>
            <a:off x="731520" y="592879"/>
            <a:ext cx="5852160" cy="6129442"/>
          </a:xfrm>
          <a:custGeom>
            <a:avLst/>
            <a:gdLst/>
            <a:ahLst/>
            <a:cxnLst/>
            <a:rect l="l" t="t" r="r" b="b"/>
            <a:pathLst>
              <a:path w="5852160" h="6129442">
                <a:moveTo>
                  <a:pt x="0" y="0"/>
                </a:moveTo>
                <a:lnTo>
                  <a:pt x="5852160" y="0"/>
                </a:lnTo>
                <a:lnTo>
                  <a:pt x="5852160" y="6129442"/>
                </a:lnTo>
                <a:lnTo>
                  <a:pt x="0" y="6129442"/>
                </a:lnTo>
                <a:lnTo>
                  <a:pt x="0" y="0"/>
                </a:lnTo>
                <a:close/>
              </a:path>
            </a:pathLst>
          </a:custGeom>
          <a:blipFill>
            <a:blip r:embed="rId2">
              <a:extLst>
                <a:ext uri="{96DAC541-7B7A-43D3-8B79-37D633B846F1}">
                  <asvg:svgBlip xmlns:asvg="http://schemas.microsoft.com/office/drawing/2016/SVG/main" xmlns="" r:embed="rId3"/>
                </a:ext>
              </a:extLst>
            </a:blip>
            <a:stretch>
              <a:fillRect l="-13067" t="-5319" r="-11686" b="-4695"/>
            </a:stretch>
          </a:blipFill>
        </p:spPr>
      </p:sp>
      <p:sp>
        <p:nvSpPr>
          <p:cNvPr id="3" name="Freeform 3"/>
          <p:cNvSpPr/>
          <p:nvPr/>
        </p:nvSpPr>
        <p:spPr>
          <a:xfrm rot="-7157375">
            <a:off x="5391161" y="5706890"/>
            <a:ext cx="814434" cy="1583756"/>
          </a:xfrm>
          <a:custGeom>
            <a:avLst/>
            <a:gdLst/>
            <a:ahLst/>
            <a:cxnLst/>
            <a:rect l="l" t="t" r="r" b="b"/>
            <a:pathLst>
              <a:path w="814434" h="1583756">
                <a:moveTo>
                  <a:pt x="0" y="0"/>
                </a:moveTo>
                <a:lnTo>
                  <a:pt x="814434" y="0"/>
                </a:lnTo>
                <a:lnTo>
                  <a:pt x="814434" y="1583756"/>
                </a:lnTo>
                <a:lnTo>
                  <a:pt x="0" y="1583756"/>
                </a:lnTo>
                <a:lnTo>
                  <a:pt x="0" y="0"/>
                </a:lnTo>
                <a:close/>
              </a:path>
            </a:pathLst>
          </a:custGeom>
          <a:blipFill>
            <a:blip r:embed="rId4">
              <a:extLst>
                <a:ext uri="{96DAC541-7B7A-43D3-8B79-37D633B846F1}">
                  <asvg:svgBlip xmlns:asvg="http://schemas.microsoft.com/office/drawing/2016/SVG/main" xmlns="" r:embed="rId5"/>
                </a:ext>
              </a:extLst>
            </a:blip>
            <a:stretch>
              <a:fillRect b="-26973"/>
            </a:stretch>
          </a:blipFill>
        </p:spPr>
      </p:sp>
      <p:sp>
        <p:nvSpPr>
          <p:cNvPr id="4" name="Freeform 4"/>
          <p:cNvSpPr/>
          <p:nvPr/>
        </p:nvSpPr>
        <p:spPr>
          <a:xfrm rot="4468650">
            <a:off x="5985152" y="169522"/>
            <a:ext cx="999523" cy="1060502"/>
          </a:xfrm>
          <a:custGeom>
            <a:avLst/>
            <a:gdLst/>
            <a:ahLst/>
            <a:cxnLst/>
            <a:rect l="l" t="t" r="r" b="b"/>
            <a:pathLst>
              <a:path w="999523" h="1060502">
                <a:moveTo>
                  <a:pt x="0" y="0"/>
                </a:moveTo>
                <a:lnTo>
                  <a:pt x="999523" y="0"/>
                </a:lnTo>
                <a:lnTo>
                  <a:pt x="999523" y="1060502"/>
                </a:lnTo>
                <a:lnTo>
                  <a:pt x="0" y="106050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018018">
            <a:off x="127139" y="5881759"/>
            <a:ext cx="1973976" cy="528352"/>
          </a:xfrm>
          <a:custGeom>
            <a:avLst/>
            <a:gdLst/>
            <a:ahLst/>
            <a:cxnLst/>
            <a:rect l="l" t="t" r="r" b="b"/>
            <a:pathLst>
              <a:path w="1973976" h="528352">
                <a:moveTo>
                  <a:pt x="0" y="0"/>
                </a:moveTo>
                <a:lnTo>
                  <a:pt x="1973977" y="0"/>
                </a:lnTo>
                <a:lnTo>
                  <a:pt x="1973977" y="528352"/>
                </a:lnTo>
                <a:lnTo>
                  <a:pt x="0" y="528352"/>
                </a:lnTo>
                <a:lnTo>
                  <a:pt x="0" y="0"/>
                </a:lnTo>
                <a:close/>
              </a:path>
            </a:pathLst>
          </a:custGeom>
          <a:blipFill>
            <a:blip r:embed="rId8">
              <a:extLst>
                <a:ext uri="{96DAC541-7B7A-43D3-8B79-37D633B846F1}">
                  <asvg:svgBlip xmlns:asvg="http://schemas.microsoft.com/office/drawing/2016/SVG/main" xmlns="" r:embed="rId9"/>
                </a:ext>
              </a:extLst>
            </a:blip>
            <a:stretch>
              <a:fillRect r="-9775" b="-278811"/>
            </a:stretch>
          </a:blipFill>
        </p:spPr>
      </p:sp>
      <p:sp>
        <p:nvSpPr>
          <p:cNvPr id="6" name="TextBox 6"/>
          <p:cNvSpPr txBox="1"/>
          <p:nvPr/>
        </p:nvSpPr>
        <p:spPr>
          <a:xfrm>
            <a:off x="1205390" y="1585858"/>
            <a:ext cx="5009510" cy="4604018"/>
          </a:xfrm>
          <a:prstGeom prst="rect">
            <a:avLst/>
          </a:prstGeom>
        </p:spPr>
        <p:txBody>
          <a:bodyPr lIns="0" tIns="0" rIns="0" bIns="0" rtlCol="0" anchor="t">
            <a:spAutoFit/>
          </a:bodyPr>
          <a:lstStyle/>
          <a:p>
            <a:pPr algn="ctr">
              <a:lnSpc>
                <a:spcPts val="1682"/>
              </a:lnSpc>
            </a:pPr>
            <a:endParaRPr/>
          </a:p>
          <a:p>
            <a:pPr algn="ctr">
              <a:lnSpc>
                <a:spcPts val="1682"/>
              </a:lnSpc>
            </a:pPr>
            <a:r>
              <a:rPr lang="en-US" sz="1236">
                <a:solidFill>
                  <a:srgbClr val="000001"/>
                </a:solidFill>
                <a:latin typeface="IM Fell"/>
                <a:ea typeface="IM Fell"/>
                <a:cs typeface="IM Fell"/>
                <a:sym typeface="IM Fell"/>
              </a:rPr>
              <a:t>  </a:t>
            </a:r>
          </a:p>
          <a:p>
            <a:pPr algn="just">
              <a:lnSpc>
                <a:spcPts val="1682"/>
              </a:lnSpc>
            </a:pPr>
            <a:r>
              <a:rPr lang="en-US" sz="1236">
                <a:solidFill>
                  <a:srgbClr val="000001"/>
                </a:solidFill>
                <a:latin typeface="IM Fell"/>
                <a:ea typeface="IM Fell"/>
                <a:cs typeface="IM Fell"/>
                <a:sym typeface="IM Fell"/>
              </a:rPr>
              <a:t>    Nekad je u Istri živjela  obitelj Jurja Kršanskog. Imali su sina Gašpara. Dobra vještica je Jurju dala napitak za hrabrost i rekla mu da se svakog jutra umije vodom iz Čepićkog jezera.</a:t>
            </a:r>
          </a:p>
          <a:p>
            <a:pPr algn="just">
              <a:lnSpc>
                <a:spcPts val="1682"/>
              </a:lnSpc>
            </a:pPr>
            <a:r>
              <a:rPr lang="en-US" sz="1236">
                <a:solidFill>
                  <a:srgbClr val="000001"/>
                </a:solidFill>
                <a:latin typeface="IM Fell"/>
                <a:ea typeface="IM Fell"/>
                <a:cs typeface="IM Fell"/>
                <a:sym typeface="IM Fell"/>
              </a:rPr>
              <a:t>    Mlečani su željeli uloviti Jurja jer je krao od njih, a nagrada za njega je bila velika. Svi su ga prozivali lopovom, a on je samo štitio svoju obitelj.</a:t>
            </a:r>
          </a:p>
          <a:p>
            <a:pPr algn="just">
              <a:lnSpc>
                <a:spcPts val="1682"/>
              </a:lnSpc>
            </a:pPr>
            <a:r>
              <a:rPr lang="en-US" sz="1236">
                <a:solidFill>
                  <a:srgbClr val="000001"/>
                </a:solidFill>
                <a:latin typeface="IM Fell"/>
                <a:ea typeface="IM Fell"/>
                <a:cs typeface="IM Fell"/>
                <a:sym typeface="IM Fell"/>
              </a:rPr>
              <a:t>                                                                                                      Dalan, 4. r.</a:t>
            </a:r>
          </a:p>
          <a:p>
            <a:pPr algn="just">
              <a:lnSpc>
                <a:spcPts val="1682"/>
              </a:lnSpc>
            </a:pPr>
            <a:endParaRPr lang="en-US" sz="1236">
              <a:solidFill>
                <a:srgbClr val="000001"/>
              </a:solidFill>
              <a:latin typeface="IM Fell"/>
              <a:ea typeface="IM Fell"/>
              <a:cs typeface="IM Fell"/>
              <a:sym typeface="IM Fell"/>
            </a:endParaRPr>
          </a:p>
          <a:p>
            <a:pPr algn="just">
              <a:lnSpc>
                <a:spcPts val="1682"/>
              </a:lnSpc>
            </a:pPr>
            <a:endParaRPr lang="en-US" sz="1236">
              <a:solidFill>
                <a:srgbClr val="000001"/>
              </a:solidFill>
              <a:latin typeface="IM Fell"/>
              <a:ea typeface="IM Fell"/>
              <a:cs typeface="IM Fell"/>
              <a:sym typeface="IM Fell"/>
            </a:endParaRPr>
          </a:p>
          <a:p>
            <a:pPr algn="just">
              <a:lnSpc>
                <a:spcPts val="1682"/>
              </a:lnSpc>
            </a:pPr>
            <a:r>
              <a:rPr lang="en-US" sz="1236">
                <a:solidFill>
                  <a:srgbClr val="000001"/>
                </a:solidFill>
                <a:latin typeface="IM Fell"/>
                <a:ea typeface="IM Fell"/>
                <a:cs typeface="IM Fell"/>
                <a:sym typeface="IM Fell"/>
              </a:rPr>
              <a:t>    Jučer je bio dobar dan. Išli smo gledati predstavu u Stari grad Kršan. Glumica je glumila Jurja, a naš Luka je glumio Gašpara, njegovog sina. </a:t>
            </a:r>
          </a:p>
          <a:p>
            <a:pPr algn="just">
              <a:lnSpc>
                <a:spcPts val="1682"/>
              </a:lnSpc>
            </a:pPr>
            <a:r>
              <a:rPr lang="en-US" sz="1236">
                <a:solidFill>
                  <a:srgbClr val="000001"/>
                </a:solidFill>
                <a:latin typeface="IM Fell"/>
                <a:ea typeface="IM Fell"/>
                <a:cs typeface="IM Fell"/>
                <a:sym typeface="IM Fell"/>
              </a:rPr>
              <a:t>   Juraj je popio čarobni napitak, a zatim se išao umiti vodom iz Čepićkog jezera. Tamo je bio zmaj. Počeo je rat, napadali su Habsburgovci, Osmanlije i Mlečani. Juraj je zmaja pitao za pomoć. </a:t>
            </a:r>
          </a:p>
          <a:p>
            <a:pPr algn="just">
              <a:lnSpc>
                <a:spcPts val="1682"/>
              </a:lnSpc>
            </a:pPr>
            <a:r>
              <a:rPr lang="en-US" sz="1236">
                <a:solidFill>
                  <a:srgbClr val="000001"/>
                </a:solidFill>
                <a:latin typeface="IM Fell"/>
                <a:ea typeface="IM Fell"/>
                <a:cs typeface="IM Fell"/>
                <a:sym typeface="IM Fell"/>
              </a:rPr>
              <a:t>   Dok je Juraj bio na sajmu u Šumberu, napali su ga, a Vile su bile na njegovoj  strani. Juraj je slučajno stao na istarski zvončić. Jako rijedak cvijet. Tada je priča završila. </a:t>
            </a:r>
          </a:p>
          <a:p>
            <a:pPr algn="just">
              <a:lnSpc>
                <a:spcPts val="1682"/>
              </a:lnSpc>
            </a:pPr>
            <a:r>
              <a:rPr lang="en-US" sz="1236">
                <a:solidFill>
                  <a:srgbClr val="000001"/>
                </a:solidFill>
                <a:latin typeface="IM Fell"/>
                <a:ea typeface="IM Fell"/>
                <a:cs typeface="IM Fell"/>
                <a:sym typeface="IM Fell"/>
              </a:rPr>
              <a:t>    Išli smo pitati Velog Jožu što je dalje bilo. Malo smo se igrali i onda smo krenuli u školu.</a:t>
            </a:r>
          </a:p>
          <a:p>
            <a:pPr algn="just">
              <a:lnSpc>
                <a:spcPts val="1682"/>
              </a:lnSpc>
            </a:pPr>
            <a:r>
              <a:rPr lang="en-US" sz="1236">
                <a:solidFill>
                  <a:srgbClr val="000001"/>
                </a:solidFill>
                <a:latin typeface="IM Fell"/>
                <a:ea typeface="IM Fell"/>
                <a:cs typeface="IM Fell"/>
                <a:sym typeface="IM Fell"/>
              </a:rPr>
              <a:t>                                                                                                   Leon, 4. r.</a:t>
            </a:r>
          </a:p>
          <a:p>
            <a:pPr marL="0" lvl="0" indent="0" algn="just">
              <a:lnSpc>
                <a:spcPts val="1682"/>
              </a:lnSpc>
              <a:spcBef>
                <a:spcPct val="0"/>
              </a:spcBef>
            </a:pPr>
            <a:r>
              <a:rPr lang="en-US" sz="1236">
                <a:solidFill>
                  <a:srgbClr val="000001"/>
                </a:solidFill>
                <a:latin typeface="IM Fell"/>
                <a:ea typeface="IM Fell"/>
                <a:cs typeface="IM Fell"/>
                <a:sym typeface="IM Fell"/>
              </a:rPr>
              <a:t> </a:t>
            </a:r>
          </a:p>
        </p:txBody>
      </p:sp>
      <p:sp>
        <p:nvSpPr>
          <p:cNvPr id="7" name="TextBox 7"/>
          <p:cNvSpPr txBox="1"/>
          <p:nvPr/>
        </p:nvSpPr>
        <p:spPr>
          <a:xfrm>
            <a:off x="1679046" y="1040623"/>
            <a:ext cx="4161213" cy="367040"/>
          </a:xfrm>
          <a:prstGeom prst="rect">
            <a:avLst/>
          </a:prstGeom>
        </p:spPr>
        <p:txBody>
          <a:bodyPr lIns="0" tIns="0" rIns="0" bIns="0" rtlCol="0" anchor="t">
            <a:spAutoFit/>
          </a:bodyPr>
          <a:lstStyle/>
          <a:p>
            <a:pPr algn="ctr">
              <a:lnSpc>
                <a:spcPts val="2777"/>
              </a:lnSpc>
            </a:pPr>
            <a:r>
              <a:rPr lang="en-US" sz="2722">
                <a:solidFill>
                  <a:srgbClr val="000001"/>
                </a:solidFill>
                <a:latin typeface="IM Fell"/>
                <a:ea typeface="IM Fell"/>
                <a:cs typeface="IM Fell"/>
                <a:sym typeface="IM Fell"/>
              </a:rPr>
              <a:t>Učenički dojmovi o predstavi</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5CAD6"/>
        </a:solidFill>
        <a:effectLst/>
      </p:bgPr>
    </p:bg>
    <p:spTree>
      <p:nvGrpSpPr>
        <p:cNvPr id="1" name=""/>
        <p:cNvGrpSpPr/>
        <p:nvPr/>
      </p:nvGrpSpPr>
      <p:grpSpPr>
        <a:xfrm>
          <a:off x="0" y="0"/>
          <a:ext cx="0" cy="0"/>
          <a:chOff x="0" y="0"/>
          <a:chExt cx="0" cy="0"/>
        </a:xfrm>
      </p:grpSpPr>
      <p:sp>
        <p:nvSpPr>
          <p:cNvPr id="2" name="Freeform 2"/>
          <p:cNvSpPr/>
          <p:nvPr/>
        </p:nvSpPr>
        <p:spPr>
          <a:xfrm>
            <a:off x="731520" y="592879"/>
            <a:ext cx="5852160" cy="6129442"/>
          </a:xfrm>
          <a:custGeom>
            <a:avLst/>
            <a:gdLst/>
            <a:ahLst/>
            <a:cxnLst/>
            <a:rect l="l" t="t" r="r" b="b"/>
            <a:pathLst>
              <a:path w="5852160" h="6129442">
                <a:moveTo>
                  <a:pt x="0" y="0"/>
                </a:moveTo>
                <a:lnTo>
                  <a:pt x="5852160" y="0"/>
                </a:lnTo>
                <a:lnTo>
                  <a:pt x="5852160" y="6129442"/>
                </a:lnTo>
                <a:lnTo>
                  <a:pt x="0" y="6129442"/>
                </a:lnTo>
                <a:lnTo>
                  <a:pt x="0" y="0"/>
                </a:lnTo>
                <a:close/>
              </a:path>
            </a:pathLst>
          </a:custGeom>
          <a:blipFill>
            <a:blip r:embed="rId2">
              <a:extLst>
                <a:ext uri="{96DAC541-7B7A-43D3-8B79-37D633B846F1}">
                  <asvg:svgBlip xmlns:asvg="http://schemas.microsoft.com/office/drawing/2016/SVG/main" xmlns="" r:embed="rId3"/>
                </a:ext>
              </a:extLst>
            </a:blip>
            <a:stretch>
              <a:fillRect l="-13067" t="-5319" r="-11686" b="-4695"/>
            </a:stretch>
          </a:blipFill>
        </p:spPr>
      </p:sp>
      <p:sp>
        <p:nvSpPr>
          <p:cNvPr id="3" name="Freeform 3"/>
          <p:cNvSpPr/>
          <p:nvPr/>
        </p:nvSpPr>
        <p:spPr>
          <a:xfrm rot="-7157375">
            <a:off x="5391161" y="5706890"/>
            <a:ext cx="814434" cy="1583756"/>
          </a:xfrm>
          <a:custGeom>
            <a:avLst/>
            <a:gdLst/>
            <a:ahLst/>
            <a:cxnLst/>
            <a:rect l="l" t="t" r="r" b="b"/>
            <a:pathLst>
              <a:path w="814434" h="1583756">
                <a:moveTo>
                  <a:pt x="0" y="0"/>
                </a:moveTo>
                <a:lnTo>
                  <a:pt x="814434" y="0"/>
                </a:lnTo>
                <a:lnTo>
                  <a:pt x="814434" y="1583756"/>
                </a:lnTo>
                <a:lnTo>
                  <a:pt x="0" y="1583756"/>
                </a:lnTo>
                <a:lnTo>
                  <a:pt x="0" y="0"/>
                </a:lnTo>
                <a:close/>
              </a:path>
            </a:pathLst>
          </a:custGeom>
          <a:blipFill>
            <a:blip r:embed="rId4">
              <a:extLst>
                <a:ext uri="{96DAC541-7B7A-43D3-8B79-37D633B846F1}">
                  <asvg:svgBlip xmlns:asvg="http://schemas.microsoft.com/office/drawing/2016/SVG/main" xmlns="" r:embed="rId5"/>
                </a:ext>
              </a:extLst>
            </a:blip>
            <a:stretch>
              <a:fillRect b="-26973"/>
            </a:stretch>
          </a:blipFill>
        </p:spPr>
      </p:sp>
      <p:sp>
        <p:nvSpPr>
          <p:cNvPr id="4" name="Freeform 4"/>
          <p:cNvSpPr/>
          <p:nvPr/>
        </p:nvSpPr>
        <p:spPr>
          <a:xfrm rot="4468650">
            <a:off x="5985152" y="169522"/>
            <a:ext cx="999523" cy="1060502"/>
          </a:xfrm>
          <a:custGeom>
            <a:avLst/>
            <a:gdLst/>
            <a:ahLst/>
            <a:cxnLst/>
            <a:rect l="l" t="t" r="r" b="b"/>
            <a:pathLst>
              <a:path w="999523" h="1060502">
                <a:moveTo>
                  <a:pt x="0" y="0"/>
                </a:moveTo>
                <a:lnTo>
                  <a:pt x="999523" y="0"/>
                </a:lnTo>
                <a:lnTo>
                  <a:pt x="999523" y="1060502"/>
                </a:lnTo>
                <a:lnTo>
                  <a:pt x="0" y="106050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018018">
            <a:off x="127139" y="5881759"/>
            <a:ext cx="1973976" cy="528352"/>
          </a:xfrm>
          <a:custGeom>
            <a:avLst/>
            <a:gdLst/>
            <a:ahLst/>
            <a:cxnLst/>
            <a:rect l="l" t="t" r="r" b="b"/>
            <a:pathLst>
              <a:path w="1973976" h="528352">
                <a:moveTo>
                  <a:pt x="0" y="0"/>
                </a:moveTo>
                <a:lnTo>
                  <a:pt x="1973977" y="0"/>
                </a:lnTo>
                <a:lnTo>
                  <a:pt x="1973977" y="528352"/>
                </a:lnTo>
                <a:lnTo>
                  <a:pt x="0" y="528352"/>
                </a:lnTo>
                <a:lnTo>
                  <a:pt x="0" y="0"/>
                </a:lnTo>
                <a:close/>
              </a:path>
            </a:pathLst>
          </a:custGeom>
          <a:blipFill>
            <a:blip r:embed="rId8">
              <a:extLst>
                <a:ext uri="{96DAC541-7B7A-43D3-8B79-37D633B846F1}">
                  <asvg:svgBlip xmlns:asvg="http://schemas.microsoft.com/office/drawing/2016/SVG/main" xmlns="" r:embed="rId9"/>
                </a:ext>
              </a:extLst>
            </a:blip>
            <a:stretch>
              <a:fillRect r="-9775" b="-278811"/>
            </a:stretch>
          </a:blipFill>
        </p:spPr>
      </p:sp>
      <p:sp>
        <p:nvSpPr>
          <p:cNvPr id="6" name="TextBox 6"/>
          <p:cNvSpPr txBox="1"/>
          <p:nvPr/>
        </p:nvSpPr>
        <p:spPr>
          <a:xfrm>
            <a:off x="1205390" y="1585858"/>
            <a:ext cx="5009510" cy="5232668"/>
          </a:xfrm>
          <a:prstGeom prst="rect">
            <a:avLst/>
          </a:prstGeom>
        </p:spPr>
        <p:txBody>
          <a:bodyPr lIns="0" tIns="0" rIns="0" bIns="0" rtlCol="0" anchor="t">
            <a:spAutoFit/>
          </a:bodyPr>
          <a:lstStyle/>
          <a:p>
            <a:pPr algn="just">
              <a:lnSpc>
                <a:spcPts val="1682"/>
              </a:lnSpc>
            </a:pPr>
            <a:r>
              <a:rPr lang="en-US" sz="1236">
                <a:solidFill>
                  <a:srgbClr val="000001"/>
                </a:solidFill>
                <a:latin typeface="IM Fell"/>
                <a:ea typeface="IM Fell"/>
                <a:cs typeface="IM Fell"/>
                <a:sym typeface="IM Fell"/>
              </a:rPr>
              <a:t>   U ponedjeljak, 31. ožujka 2025. bili  smo na terenskoj nastavi u Starom gradu Kršan. Tamo nas je dočekala glumica koja je glumila štrigu, Jurja Kršanskog i Macmaliće. Kretali smo se na raznim lokacijama u Starom gradu. Predstava je meni bila zanimljiva i poučna jer smo se vratili u prošlost Kršana. </a:t>
            </a:r>
          </a:p>
          <a:p>
            <a:pPr algn="just">
              <a:lnSpc>
                <a:spcPts val="1682"/>
              </a:lnSpc>
            </a:pPr>
            <a:r>
              <a:rPr lang="en-US" sz="1236">
                <a:solidFill>
                  <a:srgbClr val="000001"/>
                </a:solidFill>
                <a:latin typeface="IM Fell"/>
                <a:ea typeface="IM Fell"/>
                <a:cs typeface="IM Fell"/>
                <a:sym typeface="IM Fell"/>
              </a:rPr>
              <a:t>                                                                                               Alexia, 4. r.</a:t>
            </a:r>
          </a:p>
          <a:p>
            <a:pPr algn="just">
              <a:lnSpc>
                <a:spcPts val="1682"/>
              </a:lnSpc>
            </a:pPr>
            <a:endParaRPr lang="en-US" sz="1236">
              <a:solidFill>
                <a:srgbClr val="000001"/>
              </a:solidFill>
              <a:latin typeface="IM Fell"/>
              <a:ea typeface="IM Fell"/>
              <a:cs typeface="IM Fell"/>
              <a:sym typeface="IM Fell"/>
            </a:endParaRPr>
          </a:p>
          <a:p>
            <a:pPr algn="just">
              <a:lnSpc>
                <a:spcPts val="1682"/>
              </a:lnSpc>
            </a:pPr>
            <a:r>
              <a:rPr lang="en-US" sz="1236">
                <a:solidFill>
                  <a:srgbClr val="000001"/>
                </a:solidFill>
                <a:latin typeface="IM Fell"/>
                <a:ea typeface="IM Fell"/>
                <a:cs typeface="IM Fell"/>
                <a:sym typeface="IM Fell"/>
              </a:rPr>
              <a:t>   U Starome gradu Kršan bili smo na predstavi 31. ožujka 2025. U predstavi je glumila jedna djevojka. Vratila nas je u prošlost kad je od štrige Marije pra, pra, pra, pra, pra, prabaka bila živa. Glumila je štrigu Mariju, Jurja Kršanskog i Macmaliće. Imala je veliku knjigu koja se zvala Libar, bocu iz koje je Juraj morao popiti ono što je bilo unutra. Štriga Marija nam je počela prepričavati o njenoj pra, pra, pra ,pra, pra, prabaki i o Jurjevoj obitelji. Juraj je imao ženu i dijete po imenu Gašpar. Na predstavi je Gašpara glumio moj prijatelj Luka.</a:t>
            </a:r>
          </a:p>
          <a:p>
            <a:pPr algn="just">
              <a:lnSpc>
                <a:spcPts val="1682"/>
              </a:lnSpc>
            </a:pPr>
            <a:r>
              <a:rPr lang="en-US" sz="1236">
                <a:solidFill>
                  <a:srgbClr val="000001"/>
                </a:solidFill>
                <a:latin typeface="IM Fell"/>
                <a:ea typeface="IM Fell"/>
                <a:cs typeface="IM Fell"/>
                <a:sym typeface="IM Fell"/>
              </a:rPr>
              <a:t>     Na ulazu u Stari grad, glumica je glumila štrigu, pa je zatim postala Juraj. Ušli smo u Stari grad Kršan. Dala nam je uloge da budemo Mlečani, Uskoci i Habsburgovci. Nakon toga smo otišli kod zmaja koji je bio u Čepićkom jezeru. Dao nam je pismo i rekao da se umijemo vodom iz jezera. Pismo je bilo pisano glagoljicom. Na pismu je pisalo Zvončić. Zvončić je cvijet kojega ne smiješ zgaziti, jer ako ga zgaziš, vile ti neće pomoći. </a:t>
            </a:r>
          </a:p>
          <a:p>
            <a:pPr algn="just">
              <a:lnSpc>
                <a:spcPts val="1682"/>
              </a:lnSpc>
            </a:pPr>
            <a:r>
              <a:rPr lang="en-US" sz="1236">
                <a:solidFill>
                  <a:srgbClr val="000001"/>
                </a:solidFill>
                <a:latin typeface="IM Fell"/>
                <a:ea typeface="IM Fell"/>
                <a:cs typeface="IM Fell"/>
                <a:sym typeface="IM Fell"/>
              </a:rPr>
              <a:t>   Glumica je odabrala jednu curu da glumi vilu, a onda je postala Macmalić i govorila što oni vole raditi. Krenuli smo prema lutki Veli Jože i nastavila je priču. Na kraju priče svi smo rekli: „Čiča miča, gotova je priča!“  Slikali smo se svi skupa i jako smo se lijepo proveli. </a:t>
            </a:r>
          </a:p>
          <a:p>
            <a:pPr algn="just">
              <a:lnSpc>
                <a:spcPts val="1682"/>
              </a:lnSpc>
            </a:pPr>
            <a:r>
              <a:rPr lang="en-US" sz="1236">
                <a:solidFill>
                  <a:srgbClr val="000001"/>
                </a:solidFill>
                <a:latin typeface="IM Fell"/>
                <a:ea typeface="IM Fell"/>
                <a:cs typeface="IM Fell"/>
                <a:sym typeface="IM Fell"/>
              </a:rPr>
              <a:t>                                                                                             Veronika, 4. r. </a:t>
            </a:r>
          </a:p>
          <a:p>
            <a:pPr marL="0" lvl="0" indent="0" algn="just">
              <a:lnSpc>
                <a:spcPts val="1682"/>
              </a:lnSpc>
              <a:spcBef>
                <a:spcPct val="0"/>
              </a:spcBef>
            </a:pPr>
            <a:endParaRPr lang="en-US" sz="1236">
              <a:solidFill>
                <a:srgbClr val="000001"/>
              </a:solidFill>
              <a:latin typeface="IM Fell"/>
              <a:ea typeface="IM Fell"/>
              <a:cs typeface="IM Fell"/>
              <a:sym typeface="IM Fell"/>
            </a:endParaRPr>
          </a:p>
        </p:txBody>
      </p:sp>
      <p:sp>
        <p:nvSpPr>
          <p:cNvPr id="7" name="TextBox 7"/>
          <p:cNvSpPr txBox="1"/>
          <p:nvPr/>
        </p:nvSpPr>
        <p:spPr>
          <a:xfrm>
            <a:off x="1679046" y="1040623"/>
            <a:ext cx="4161213" cy="367040"/>
          </a:xfrm>
          <a:prstGeom prst="rect">
            <a:avLst/>
          </a:prstGeom>
        </p:spPr>
        <p:txBody>
          <a:bodyPr lIns="0" tIns="0" rIns="0" bIns="0" rtlCol="0" anchor="t">
            <a:spAutoFit/>
          </a:bodyPr>
          <a:lstStyle/>
          <a:p>
            <a:pPr algn="ctr">
              <a:lnSpc>
                <a:spcPts val="2777"/>
              </a:lnSpc>
            </a:pPr>
            <a:r>
              <a:rPr lang="en-US" sz="2722">
                <a:solidFill>
                  <a:srgbClr val="000001"/>
                </a:solidFill>
                <a:latin typeface="IM Fell"/>
                <a:ea typeface="IM Fell"/>
                <a:cs typeface="IM Fell"/>
                <a:sym typeface="IM Fell"/>
              </a:rPr>
              <a:t>Učenički dojmovi o predstavi</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5CAD6"/>
        </a:solidFill>
        <a:effectLst/>
      </p:bgPr>
    </p:bg>
    <p:spTree>
      <p:nvGrpSpPr>
        <p:cNvPr id="1" name=""/>
        <p:cNvGrpSpPr/>
        <p:nvPr/>
      </p:nvGrpSpPr>
      <p:grpSpPr>
        <a:xfrm>
          <a:off x="0" y="0"/>
          <a:ext cx="0" cy="0"/>
          <a:chOff x="0" y="0"/>
          <a:chExt cx="0" cy="0"/>
        </a:xfrm>
      </p:grpSpPr>
      <p:sp>
        <p:nvSpPr>
          <p:cNvPr id="2" name="Freeform 2"/>
          <p:cNvSpPr/>
          <p:nvPr/>
        </p:nvSpPr>
        <p:spPr>
          <a:xfrm>
            <a:off x="731520" y="592879"/>
            <a:ext cx="5852160" cy="6129442"/>
          </a:xfrm>
          <a:custGeom>
            <a:avLst/>
            <a:gdLst/>
            <a:ahLst/>
            <a:cxnLst/>
            <a:rect l="l" t="t" r="r" b="b"/>
            <a:pathLst>
              <a:path w="5852160" h="6129442">
                <a:moveTo>
                  <a:pt x="0" y="0"/>
                </a:moveTo>
                <a:lnTo>
                  <a:pt x="5852160" y="0"/>
                </a:lnTo>
                <a:lnTo>
                  <a:pt x="5852160" y="6129442"/>
                </a:lnTo>
                <a:lnTo>
                  <a:pt x="0" y="6129442"/>
                </a:lnTo>
                <a:lnTo>
                  <a:pt x="0" y="0"/>
                </a:lnTo>
                <a:close/>
              </a:path>
            </a:pathLst>
          </a:custGeom>
          <a:blipFill>
            <a:blip r:embed="rId2">
              <a:extLst>
                <a:ext uri="{96DAC541-7B7A-43D3-8B79-37D633B846F1}">
                  <asvg:svgBlip xmlns:asvg="http://schemas.microsoft.com/office/drawing/2016/SVG/main" xmlns="" r:embed="rId3"/>
                </a:ext>
              </a:extLst>
            </a:blip>
            <a:stretch>
              <a:fillRect l="-13067" t="-5319" r="-11686" b="-4695"/>
            </a:stretch>
          </a:blipFill>
        </p:spPr>
      </p:sp>
      <p:sp>
        <p:nvSpPr>
          <p:cNvPr id="3" name="Freeform 3"/>
          <p:cNvSpPr/>
          <p:nvPr/>
        </p:nvSpPr>
        <p:spPr>
          <a:xfrm rot="-7157375">
            <a:off x="5391161" y="5706890"/>
            <a:ext cx="814434" cy="1583756"/>
          </a:xfrm>
          <a:custGeom>
            <a:avLst/>
            <a:gdLst/>
            <a:ahLst/>
            <a:cxnLst/>
            <a:rect l="l" t="t" r="r" b="b"/>
            <a:pathLst>
              <a:path w="814434" h="1583756">
                <a:moveTo>
                  <a:pt x="0" y="0"/>
                </a:moveTo>
                <a:lnTo>
                  <a:pt x="814434" y="0"/>
                </a:lnTo>
                <a:lnTo>
                  <a:pt x="814434" y="1583756"/>
                </a:lnTo>
                <a:lnTo>
                  <a:pt x="0" y="1583756"/>
                </a:lnTo>
                <a:lnTo>
                  <a:pt x="0" y="0"/>
                </a:lnTo>
                <a:close/>
              </a:path>
            </a:pathLst>
          </a:custGeom>
          <a:blipFill>
            <a:blip r:embed="rId4">
              <a:extLst>
                <a:ext uri="{96DAC541-7B7A-43D3-8B79-37D633B846F1}">
                  <asvg:svgBlip xmlns:asvg="http://schemas.microsoft.com/office/drawing/2016/SVG/main" xmlns="" r:embed="rId5"/>
                </a:ext>
              </a:extLst>
            </a:blip>
            <a:stretch>
              <a:fillRect b="-26973"/>
            </a:stretch>
          </a:blipFill>
        </p:spPr>
      </p:sp>
      <p:sp>
        <p:nvSpPr>
          <p:cNvPr id="4" name="Freeform 4"/>
          <p:cNvSpPr/>
          <p:nvPr/>
        </p:nvSpPr>
        <p:spPr>
          <a:xfrm rot="4468650">
            <a:off x="5985152" y="169522"/>
            <a:ext cx="999523" cy="1060502"/>
          </a:xfrm>
          <a:custGeom>
            <a:avLst/>
            <a:gdLst/>
            <a:ahLst/>
            <a:cxnLst/>
            <a:rect l="l" t="t" r="r" b="b"/>
            <a:pathLst>
              <a:path w="999523" h="1060502">
                <a:moveTo>
                  <a:pt x="0" y="0"/>
                </a:moveTo>
                <a:lnTo>
                  <a:pt x="999523" y="0"/>
                </a:lnTo>
                <a:lnTo>
                  <a:pt x="999523" y="1060502"/>
                </a:lnTo>
                <a:lnTo>
                  <a:pt x="0" y="106050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018018">
            <a:off x="127139" y="5881759"/>
            <a:ext cx="1973976" cy="528352"/>
          </a:xfrm>
          <a:custGeom>
            <a:avLst/>
            <a:gdLst/>
            <a:ahLst/>
            <a:cxnLst/>
            <a:rect l="l" t="t" r="r" b="b"/>
            <a:pathLst>
              <a:path w="1973976" h="528352">
                <a:moveTo>
                  <a:pt x="0" y="0"/>
                </a:moveTo>
                <a:lnTo>
                  <a:pt x="1973977" y="0"/>
                </a:lnTo>
                <a:lnTo>
                  <a:pt x="1973977" y="528352"/>
                </a:lnTo>
                <a:lnTo>
                  <a:pt x="0" y="528352"/>
                </a:lnTo>
                <a:lnTo>
                  <a:pt x="0" y="0"/>
                </a:lnTo>
                <a:close/>
              </a:path>
            </a:pathLst>
          </a:custGeom>
          <a:blipFill>
            <a:blip r:embed="rId8">
              <a:extLst>
                <a:ext uri="{96DAC541-7B7A-43D3-8B79-37D633B846F1}">
                  <asvg:svgBlip xmlns:asvg="http://schemas.microsoft.com/office/drawing/2016/SVG/main" xmlns="" r:embed="rId9"/>
                </a:ext>
              </a:extLst>
            </a:blip>
            <a:stretch>
              <a:fillRect r="-9775" b="-278811"/>
            </a:stretch>
          </a:blipFill>
        </p:spPr>
      </p:sp>
      <p:sp>
        <p:nvSpPr>
          <p:cNvPr id="6" name="TextBox 6"/>
          <p:cNvSpPr txBox="1"/>
          <p:nvPr/>
        </p:nvSpPr>
        <p:spPr>
          <a:xfrm>
            <a:off x="1205390" y="1585858"/>
            <a:ext cx="5009510" cy="3878086"/>
          </a:xfrm>
          <a:prstGeom prst="rect">
            <a:avLst/>
          </a:prstGeom>
        </p:spPr>
        <p:txBody>
          <a:bodyPr lIns="0" tIns="0" rIns="0" bIns="0" rtlCol="0" anchor="t">
            <a:spAutoFit/>
          </a:bodyPr>
          <a:lstStyle/>
          <a:p>
            <a:pPr algn="ctr">
              <a:lnSpc>
                <a:spcPts val="1818"/>
              </a:lnSpc>
            </a:pPr>
            <a:r>
              <a:rPr lang="en-US" sz="1336">
                <a:solidFill>
                  <a:srgbClr val="000001"/>
                </a:solidFill>
                <a:latin typeface="IM Fell"/>
                <a:ea typeface="IM Fell"/>
                <a:cs typeface="IM Fell"/>
                <a:sym typeface="IM Fell"/>
              </a:rPr>
              <a:t>        Predstava Mitska bića Istre i Juraj Kršanski - Kragulj z Kršana</a:t>
            </a:r>
          </a:p>
          <a:p>
            <a:pPr algn="ctr">
              <a:lnSpc>
                <a:spcPts val="1818"/>
              </a:lnSpc>
            </a:pPr>
            <a:endParaRPr lang="en-US" sz="1336">
              <a:solidFill>
                <a:srgbClr val="000001"/>
              </a:solidFill>
              <a:latin typeface="IM Fell"/>
              <a:ea typeface="IM Fell"/>
              <a:cs typeface="IM Fell"/>
              <a:sym typeface="IM Fell"/>
            </a:endParaRPr>
          </a:p>
          <a:p>
            <a:pPr algn="ctr">
              <a:lnSpc>
                <a:spcPts val="1818"/>
              </a:lnSpc>
            </a:pPr>
            <a:endParaRPr lang="en-US" sz="1336">
              <a:solidFill>
                <a:srgbClr val="000001"/>
              </a:solidFill>
              <a:latin typeface="IM Fell"/>
              <a:ea typeface="IM Fell"/>
              <a:cs typeface="IM Fell"/>
              <a:sym typeface="IM Fell"/>
            </a:endParaRPr>
          </a:p>
          <a:p>
            <a:pPr algn="just">
              <a:lnSpc>
                <a:spcPts val="1818"/>
              </a:lnSpc>
            </a:pPr>
            <a:r>
              <a:rPr lang="en-US" sz="1336">
                <a:solidFill>
                  <a:srgbClr val="000001"/>
                </a:solidFill>
                <a:latin typeface="IM Fell"/>
                <a:ea typeface="IM Fell"/>
                <a:cs typeface="IM Fell"/>
                <a:sym typeface="IM Fell"/>
              </a:rPr>
              <a:t>   Dana 31. ožujka 2025. godine moji prijatelji iz škole i ja bili smo na predstavi u Starom gradu Kršanu. Predstava je bila o Jurju Kršanskom. Izvodila ju je jedna glumica koja se tijekom predstave prerušavala u različite likove. Vratila se u prošlost pomoću nas djece i čarobnog libra, knjige. </a:t>
            </a:r>
          </a:p>
          <a:p>
            <a:pPr algn="just">
              <a:lnSpc>
                <a:spcPts val="1818"/>
              </a:lnSpc>
            </a:pPr>
            <a:r>
              <a:rPr lang="en-US" sz="1336">
                <a:solidFill>
                  <a:srgbClr val="000001"/>
                </a:solidFill>
                <a:latin typeface="IM Fell"/>
                <a:ea typeface="IM Fell"/>
                <a:cs typeface="IM Fell"/>
                <a:sym typeface="IM Fell"/>
              </a:rPr>
              <a:t>   U jednom se trenutku prerušila u Jurja Kršanskog. Rekla nam je da je on morao svaki dan piti vodu s pepelom i umiti se u Čepićkom jezeru. Nama, djeci je podijelila uloge - Mlečane, Habsburgovce i Uskoke. Tada smo se išli umiti u Čepićko jezero u kojem se odmarao plavi zmaj. </a:t>
            </a:r>
          </a:p>
          <a:p>
            <a:pPr algn="just">
              <a:lnSpc>
                <a:spcPts val="1818"/>
              </a:lnSpc>
            </a:pPr>
            <a:r>
              <a:rPr lang="en-US" sz="1336">
                <a:solidFill>
                  <a:srgbClr val="000001"/>
                </a:solidFill>
                <a:latin typeface="IM Fell"/>
                <a:ea typeface="IM Fell"/>
                <a:cs typeface="IM Fell"/>
                <a:sym typeface="IM Fell"/>
              </a:rPr>
              <a:t>  Glumica se prerušila i u Macmalića. Juraj Kršanski i Macmalić su se skrivali u šumi. Susreli su Velog Jožu koji tada baš nije bio raspoložen. Juraj Kršanski je na kraju bio osuđen i završio u zatvoru. </a:t>
            </a:r>
          </a:p>
          <a:p>
            <a:pPr algn="just">
              <a:lnSpc>
                <a:spcPts val="1818"/>
              </a:lnSpc>
            </a:pPr>
            <a:r>
              <a:rPr lang="en-US" sz="1336">
                <a:solidFill>
                  <a:srgbClr val="000001"/>
                </a:solidFill>
                <a:latin typeface="IM Fell"/>
                <a:ea typeface="IM Fell"/>
                <a:cs typeface="IM Fell"/>
                <a:sym typeface="IM Fell"/>
              </a:rPr>
              <a:t>   Predstava mi je bila zanimljiva.</a:t>
            </a:r>
          </a:p>
          <a:p>
            <a:pPr algn="just">
              <a:lnSpc>
                <a:spcPts val="1818"/>
              </a:lnSpc>
            </a:pPr>
            <a:r>
              <a:rPr lang="en-US" sz="1336">
                <a:solidFill>
                  <a:srgbClr val="000001"/>
                </a:solidFill>
                <a:latin typeface="IM Fell"/>
                <a:ea typeface="IM Fell"/>
                <a:cs typeface="IM Fell"/>
                <a:sym typeface="IM Fell"/>
              </a:rPr>
              <a:t>                                                                                                  Leon, 4. r.</a:t>
            </a:r>
          </a:p>
          <a:p>
            <a:pPr marL="0" lvl="0" indent="0" algn="just">
              <a:lnSpc>
                <a:spcPts val="1818"/>
              </a:lnSpc>
              <a:spcBef>
                <a:spcPct val="0"/>
              </a:spcBef>
            </a:pPr>
            <a:endParaRPr lang="en-US" sz="1336">
              <a:solidFill>
                <a:srgbClr val="000001"/>
              </a:solidFill>
              <a:latin typeface="IM Fell"/>
              <a:ea typeface="IM Fell"/>
              <a:cs typeface="IM Fell"/>
              <a:sym typeface="IM Fell"/>
            </a:endParaRPr>
          </a:p>
        </p:txBody>
      </p:sp>
      <p:sp>
        <p:nvSpPr>
          <p:cNvPr id="7" name="TextBox 7"/>
          <p:cNvSpPr txBox="1"/>
          <p:nvPr/>
        </p:nvSpPr>
        <p:spPr>
          <a:xfrm>
            <a:off x="1679046" y="1040623"/>
            <a:ext cx="4161213" cy="367040"/>
          </a:xfrm>
          <a:prstGeom prst="rect">
            <a:avLst/>
          </a:prstGeom>
        </p:spPr>
        <p:txBody>
          <a:bodyPr lIns="0" tIns="0" rIns="0" bIns="0" rtlCol="0" anchor="t">
            <a:spAutoFit/>
          </a:bodyPr>
          <a:lstStyle/>
          <a:p>
            <a:pPr algn="ctr">
              <a:lnSpc>
                <a:spcPts val="2777"/>
              </a:lnSpc>
            </a:pPr>
            <a:r>
              <a:rPr lang="en-US" sz="2722">
                <a:solidFill>
                  <a:srgbClr val="000001"/>
                </a:solidFill>
                <a:latin typeface="IM Fell"/>
                <a:ea typeface="IM Fell"/>
                <a:cs typeface="IM Fell"/>
                <a:sym typeface="IM Fell"/>
              </a:rPr>
              <a:t>Učenički dojmovi o predstavi</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5CAD6"/>
        </a:solidFill>
        <a:effectLst/>
      </p:bgPr>
    </p:bg>
    <p:spTree>
      <p:nvGrpSpPr>
        <p:cNvPr id="1" name=""/>
        <p:cNvGrpSpPr/>
        <p:nvPr/>
      </p:nvGrpSpPr>
      <p:grpSpPr>
        <a:xfrm>
          <a:off x="0" y="0"/>
          <a:ext cx="0" cy="0"/>
          <a:chOff x="0" y="0"/>
          <a:chExt cx="0" cy="0"/>
        </a:xfrm>
      </p:grpSpPr>
      <p:sp>
        <p:nvSpPr>
          <p:cNvPr id="2" name="Freeform 2"/>
          <p:cNvSpPr/>
          <p:nvPr/>
        </p:nvSpPr>
        <p:spPr>
          <a:xfrm>
            <a:off x="686825" y="606960"/>
            <a:ext cx="5941550" cy="6128529"/>
          </a:xfrm>
          <a:custGeom>
            <a:avLst/>
            <a:gdLst/>
            <a:ahLst/>
            <a:cxnLst/>
            <a:rect l="l" t="t" r="r" b="b"/>
            <a:pathLst>
              <a:path w="5941550" h="6128529">
                <a:moveTo>
                  <a:pt x="0" y="0"/>
                </a:moveTo>
                <a:lnTo>
                  <a:pt x="5941550" y="0"/>
                </a:lnTo>
                <a:lnTo>
                  <a:pt x="5941550" y="6128529"/>
                </a:lnTo>
                <a:lnTo>
                  <a:pt x="0" y="6128529"/>
                </a:lnTo>
                <a:lnTo>
                  <a:pt x="0" y="0"/>
                </a:lnTo>
                <a:close/>
              </a:path>
            </a:pathLst>
          </a:custGeom>
          <a:blipFill>
            <a:blip r:embed="rId2">
              <a:extLst>
                <a:ext uri="{96DAC541-7B7A-43D3-8B79-37D633B846F1}">
                  <asvg:svgBlip xmlns:asvg="http://schemas.microsoft.com/office/drawing/2016/SVG/main" xmlns="" r:embed="rId3"/>
                </a:ext>
              </a:extLst>
            </a:blip>
            <a:stretch>
              <a:fillRect l="-10306" t="-1998" r="-7810" b="-3769"/>
            </a:stretch>
          </a:blipFill>
        </p:spPr>
      </p:sp>
      <p:sp>
        <p:nvSpPr>
          <p:cNvPr id="3" name="TextBox 3"/>
          <p:cNvSpPr txBox="1"/>
          <p:nvPr/>
        </p:nvSpPr>
        <p:spPr>
          <a:xfrm>
            <a:off x="1579859" y="973688"/>
            <a:ext cx="4225104" cy="381818"/>
          </a:xfrm>
          <a:prstGeom prst="rect">
            <a:avLst/>
          </a:prstGeom>
        </p:spPr>
        <p:txBody>
          <a:bodyPr lIns="0" tIns="0" rIns="0" bIns="0" rtlCol="0" anchor="t">
            <a:spAutoFit/>
          </a:bodyPr>
          <a:lstStyle/>
          <a:p>
            <a:pPr marL="0" lvl="0" indent="0" algn="ctr">
              <a:lnSpc>
                <a:spcPts val="3132"/>
              </a:lnSpc>
              <a:spcBef>
                <a:spcPct val="0"/>
              </a:spcBef>
            </a:pPr>
            <a:r>
              <a:rPr lang="en-US" sz="2303">
                <a:solidFill>
                  <a:srgbClr val="000001"/>
                </a:solidFill>
                <a:latin typeface="IM Fell"/>
                <a:ea typeface="IM Fell"/>
                <a:cs typeface="IM Fell"/>
                <a:sym typeface="IM Fell"/>
              </a:rPr>
              <a:t>Strip o Kragulju z Kršana</a:t>
            </a:r>
          </a:p>
        </p:txBody>
      </p:sp>
      <p:sp>
        <p:nvSpPr>
          <p:cNvPr id="4" name="Freeform 4"/>
          <p:cNvSpPr/>
          <p:nvPr/>
        </p:nvSpPr>
        <p:spPr>
          <a:xfrm rot="-8160840">
            <a:off x="6102694" y="5975234"/>
            <a:ext cx="544126" cy="1058113"/>
          </a:xfrm>
          <a:custGeom>
            <a:avLst/>
            <a:gdLst/>
            <a:ahLst/>
            <a:cxnLst/>
            <a:rect l="l" t="t" r="r" b="b"/>
            <a:pathLst>
              <a:path w="544126" h="1058113">
                <a:moveTo>
                  <a:pt x="0" y="0"/>
                </a:moveTo>
                <a:lnTo>
                  <a:pt x="544127" y="0"/>
                </a:lnTo>
                <a:lnTo>
                  <a:pt x="544127" y="1058113"/>
                </a:lnTo>
                <a:lnTo>
                  <a:pt x="0" y="1058113"/>
                </a:lnTo>
                <a:lnTo>
                  <a:pt x="0" y="0"/>
                </a:lnTo>
                <a:close/>
              </a:path>
            </a:pathLst>
          </a:custGeom>
          <a:blipFill>
            <a:blip r:embed="rId4">
              <a:extLst>
                <a:ext uri="{96DAC541-7B7A-43D3-8B79-37D633B846F1}">
                  <asvg:svgBlip xmlns:asvg="http://schemas.microsoft.com/office/drawing/2016/SVG/main" xmlns="" r:embed="rId5"/>
                </a:ext>
              </a:extLst>
            </a:blip>
            <a:stretch>
              <a:fillRect b="-26973"/>
            </a:stretch>
          </a:blipFill>
        </p:spPr>
      </p:sp>
      <p:sp>
        <p:nvSpPr>
          <p:cNvPr id="5" name="Freeform 5"/>
          <p:cNvSpPr/>
          <p:nvPr/>
        </p:nvSpPr>
        <p:spPr>
          <a:xfrm>
            <a:off x="940443" y="1470228"/>
            <a:ext cx="5434315" cy="4374744"/>
          </a:xfrm>
          <a:custGeom>
            <a:avLst/>
            <a:gdLst/>
            <a:ahLst/>
            <a:cxnLst/>
            <a:rect l="l" t="t" r="r" b="b"/>
            <a:pathLst>
              <a:path w="5434315" h="4374744">
                <a:moveTo>
                  <a:pt x="0" y="0"/>
                </a:moveTo>
                <a:lnTo>
                  <a:pt x="5434314" y="0"/>
                </a:lnTo>
                <a:lnTo>
                  <a:pt x="5434314" y="4374744"/>
                </a:lnTo>
                <a:lnTo>
                  <a:pt x="0" y="4374744"/>
                </a:lnTo>
                <a:lnTo>
                  <a:pt x="0" y="0"/>
                </a:lnTo>
                <a:close/>
              </a:path>
            </a:pathLst>
          </a:custGeom>
          <a:blipFill>
            <a:blip r:embed="rId6"/>
            <a:stretch>
              <a:fillRect l="-11667" t="-7265" r="-11241" b="-7242"/>
            </a:stretch>
          </a:blipFill>
        </p:spPr>
      </p:sp>
      <p:sp>
        <p:nvSpPr>
          <p:cNvPr id="6" name="Freeform 6"/>
          <p:cNvSpPr/>
          <p:nvPr/>
        </p:nvSpPr>
        <p:spPr>
          <a:xfrm rot="2700000">
            <a:off x="84845" y="5834976"/>
            <a:ext cx="1973976" cy="528352"/>
          </a:xfrm>
          <a:custGeom>
            <a:avLst/>
            <a:gdLst/>
            <a:ahLst/>
            <a:cxnLst/>
            <a:rect l="l" t="t" r="r" b="b"/>
            <a:pathLst>
              <a:path w="1973976" h="528352">
                <a:moveTo>
                  <a:pt x="0" y="0"/>
                </a:moveTo>
                <a:lnTo>
                  <a:pt x="1973976" y="0"/>
                </a:lnTo>
                <a:lnTo>
                  <a:pt x="1973976" y="528352"/>
                </a:lnTo>
                <a:lnTo>
                  <a:pt x="0" y="528352"/>
                </a:lnTo>
                <a:lnTo>
                  <a:pt x="0" y="0"/>
                </a:lnTo>
                <a:close/>
              </a:path>
            </a:pathLst>
          </a:custGeom>
          <a:blipFill>
            <a:blip r:embed="rId7">
              <a:extLst>
                <a:ext uri="{96DAC541-7B7A-43D3-8B79-37D633B846F1}">
                  <asvg:svgBlip xmlns:asvg="http://schemas.microsoft.com/office/drawing/2016/SVG/main" xmlns="" r:embed="rId8"/>
                </a:ext>
              </a:extLst>
            </a:blip>
            <a:stretch>
              <a:fillRect r="-9775" b="-278811"/>
            </a:stretch>
          </a:blipFill>
        </p:spPr>
      </p:sp>
      <p:sp>
        <p:nvSpPr>
          <p:cNvPr id="7" name="Freeform 7"/>
          <p:cNvSpPr/>
          <p:nvPr/>
        </p:nvSpPr>
        <p:spPr>
          <a:xfrm rot="4468650">
            <a:off x="5793514" y="93186"/>
            <a:ext cx="999523" cy="1060502"/>
          </a:xfrm>
          <a:custGeom>
            <a:avLst/>
            <a:gdLst/>
            <a:ahLst/>
            <a:cxnLst/>
            <a:rect l="l" t="t" r="r" b="b"/>
            <a:pathLst>
              <a:path w="999523" h="1060502">
                <a:moveTo>
                  <a:pt x="0" y="0"/>
                </a:moveTo>
                <a:lnTo>
                  <a:pt x="999523" y="0"/>
                </a:lnTo>
                <a:lnTo>
                  <a:pt x="999523" y="1060502"/>
                </a:lnTo>
                <a:lnTo>
                  <a:pt x="0" y="1060502"/>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5CAD6"/>
        </a:solidFill>
        <a:effectLst/>
      </p:bgPr>
    </p:bg>
    <p:spTree>
      <p:nvGrpSpPr>
        <p:cNvPr id="1" name=""/>
        <p:cNvGrpSpPr/>
        <p:nvPr/>
      </p:nvGrpSpPr>
      <p:grpSpPr>
        <a:xfrm>
          <a:off x="0" y="0"/>
          <a:ext cx="0" cy="0"/>
          <a:chOff x="0" y="0"/>
          <a:chExt cx="0" cy="0"/>
        </a:xfrm>
      </p:grpSpPr>
      <p:sp>
        <p:nvSpPr>
          <p:cNvPr id="2" name="Freeform 2"/>
          <p:cNvSpPr/>
          <p:nvPr/>
        </p:nvSpPr>
        <p:spPr>
          <a:xfrm>
            <a:off x="686825" y="606960"/>
            <a:ext cx="5941550" cy="6128529"/>
          </a:xfrm>
          <a:custGeom>
            <a:avLst/>
            <a:gdLst/>
            <a:ahLst/>
            <a:cxnLst/>
            <a:rect l="l" t="t" r="r" b="b"/>
            <a:pathLst>
              <a:path w="5941550" h="6128529">
                <a:moveTo>
                  <a:pt x="0" y="0"/>
                </a:moveTo>
                <a:lnTo>
                  <a:pt x="5941550" y="0"/>
                </a:lnTo>
                <a:lnTo>
                  <a:pt x="5941550" y="6128529"/>
                </a:lnTo>
                <a:lnTo>
                  <a:pt x="0" y="6128529"/>
                </a:lnTo>
                <a:lnTo>
                  <a:pt x="0" y="0"/>
                </a:lnTo>
                <a:close/>
              </a:path>
            </a:pathLst>
          </a:custGeom>
          <a:blipFill>
            <a:blip r:embed="rId2">
              <a:extLst>
                <a:ext uri="{96DAC541-7B7A-43D3-8B79-37D633B846F1}">
                  <asvg:svgBlip xmlns:asvg="http://schemas.microsoft.com/office/drawing/2016/SVG/main" xmlns="" r:embed="rId3"/>
                </a:ext>
              </a:extLst>
            </a:blip>
            <a:stretch>
              <a:fillRect l="-10306" t="-1998" r="-7810" b="-3769"/>
            </a:stretch>
          </a:blipFill>
        </p:spPr>
      </p:sp>
      <p:sp>
        <p:nvSpPr>
          <p:cNvPr id="3" name="TextBox 3"/>
          <p:cNvSpPr txBox="1"/>
          <p:nvPr/>
        </p:nvSpPr>
        <p:spPr>
          <a:xfrm>
            <a:off x="1579859" y="973688"/>
            <a:ext cx="4395225" cy="398836"/>
          </a:xfrm>
          <a:prstGeom prst="rect">
            <a:avLst/>
          </a:prstGeom>
        </p:spPr>
        <p:txBody>
          <a:bodyPr lIns="0" tIns="0" rIns="0" bIns="0" rtlCol="0" anchor="t">
            <a:spAutoFit/>
          </a:bodyPr>
          <a:lstStyle/>
          <a:p>
            <a:pPr marL="0" lvl="0" indent="0" algn="ctr">
              <a:lnSpc>
                <a:spcPts val="3268"/>
              </a:lnSpc>
              <a:spcBef>
                <a:spcPct val="0"/>
              </a:spcBef>
            </a:pPr>
            <a:r>
              <a:rPr lang="en-US" sz="2403">
                <a:solidFill>
                  <a:srgbClr val="000001"/>
                </a:solidFill>
                <a:latin typeface="IM Fell"/>
                <a:ea typeface="IM Fell"/>
                <a:cs typeface="IM Fell"/>
                <a:sym typeface="IM Fell"/>
              </a:rPr>
              <a:t>Strip Kragulj z Kršana</a:t>
            </a:r>
          </a:p>
        </p:txBody>
      </p:sp>
      <p:sp>
        <p:nvSpPr>
          <p:cNvPr id="4" name="Freeform 4"/>
          <p:cNvSpPr/>
          <p:nvPr/>
        </p:nvSpPr>
        <p:spPr>
          <a:xfrm rot="-7752303">
            <a:off x="6145335" y="5874043"/>
            <a:ext cx="544126" cy="1058113"/>
          </a:xfrm>
          <a:custGeom>
            <a:avLst/>
            <a:gdLst/>
            <a:ahLst/>
            <a:cxnLst/>
            <a:rect l="l" t="t" r="r" b="b"/>
            <a:pathLst>
              <a:path w="544126" h="1058113">
                <a:moveTo>
                  <a:pt x="0" y="0"/>
                </a:moveTo>
                <a:lnTo>
                  <a:pt x="544127" y="0"/>
                </a:lnTo>
                <a:lnTo>
                  <a:pt x="544127" y="1058113"/>
                </a:lnTo>
                <a:lnTo>
                  <a:pt x="0" y="1058113"/>
                </a:lnTo>
                <a:lnTo>
                  <a:pt x="0" y="0"/>
                </a:lnTo>
                <a:close/>
              </a:path>
            </a:pathLst>
          </a:custGeom>
          <a:blipFill>
            <a:blip r:embed="rId4">
              <a:extLst>
                <a:ext uri="{96DAC541-7B7A-43D3-8B79-37D633B846F1}">
                  <asvg:svgBlip xmlns:asvg="http://schemas.microsoft.com/office/drawing/2016/SVG/main" xmlns="" r:embed="rId5"/>
                </a:ext>
              </a:extLst>
            </a:blip>
            <a:stretch>
              <a:fillRect b="-26973"/>
            </a:stretch>
          </a:blipFill>
        </p:spPr>
      </p:sp>
      <p:sp>
        <p:nvSpPr>
          <p:cNvPr id="5" name="Freeform 5"/>
          <p:cNvSpPr/>
          <p:nvPr/>
        </p:nvSpPr>
        <p:spPr>
          <a:xfrm>
            <a:off x="1157603" y="1395071"/>
            <a:ext cx="5093858" cy="5008029"/>
          </a:xfrm>
          <a:custGeom>
            <a:avLst/>
            <a:gdLst/>
            <a:ahLst/>
            <a:cxnLst/>
            <a:rect l="l" t="t" r="r" b="b"/>
            <a:pathLst>
              <a:path w="5093858" h="5008029">
                <a:moveTo>
                  <a:pt x="0" y="0"/>
                </a:moveTo>
                <a:lnTo>
                  <a:pt x="5093858" y="0"/>
                </a:lnTo>
                <a:lnTo>
                  <a:pt x="5093858" y="5008028"/>
                </a:lnTo>
                <a:lnTo>
                  <a:pt x="0" y="5008028"/>
                </a:lnTo>
                <a:lnTo>
                  <a:pt x="0" y="0"/>
                </a:lnTo>
                <a:close/>
              </a:path>
            </a:pathLst>
          </a:custGeom>
          <a:blipFill>
            <a:blip r:embed="rId6"/>
            <a:stretch>
              <a:fillRect l="-17588" t="-2700" r="-19830" b="-2129"/>
            </a:stretch>
          </a:blipFill>
        </p:spPr>
      </p:sp>
      <p:sp>
        <p:nvSpPr>
          <p:cNvPr id="6" name="Freeform 6"/>
          <p:cNvSpPr/>
          <p:nvPr/>
        </p:nvSpPr>
        <p:spPr>
          <a:xfrm rot="2700000">
            <a:off x="386101" y="5977452"/>
            <a:ext cx="1973976" cy="528352"/>
          </a:xfrm>
          <a:custGeom>
            <a:avLst/>
            <a:gdLst/>
            <a:ahLst/>
            <a:cxnLst/>
            <a:rect l="l" t="t" r="r" b="b"/>
            <a:pathLst>
              <a:path w="1973976" h="528352">
                <a:moveTo>
                  <a:pt x="0" y="0"/>
                </a:moveTo>
                <a:lnTo>
                  <a:pt x="1973976" y="0"/>
                </a:lnTo>
                <a:lnTo>
                  <a:pt x="1973976" y="528352"/>
                </a:lnTo>
                <a:lnTo>
                  <a:pt x="0" y="528352"/>
                </a:lnTo>
                <a:lnTo>
                  <a:pt x="0" y="0"/>
                </a:lnTo>
                <a:close/>
              </a:path>
            </a:pathLst>
          </a:custGeom>
          <a:blipFill>
            <a:blip r:embed="rId7">
              <a:extLst>
                <a:ext uri="{96DAC541-7B7A-43D3-8B79-37D633B846F1}">
                  <asvg:svgBlip xmlns:asvg="http://schemas.microsoft.com/office/drawing/2016/SVG/main" xmlns="" r:embed="rId8"/>
                </a:ext>
              </a:extLst>
            </a:blip>
            <a:stretch>
              <a:fillRect r="-9775" b="-278811"/>
            </a:stretch>
          </a:blipFill>
        </p:spPr>
      </p:sp>
      <p:sp>
        <p:nvSpPr>
          <p:cNvPr id="7" name="Freeform 7"/>
          <p:cNvSpPr/>
          <p:nvPr/>
        </p:nvSpPr>
        <p:spPr>
          <a:xfrm rot="4468650">
            <a:off x="5751700" y="93186"/>
            <a:ext cx="999523" cy="1060502"/>
          </a:xfrm>
          <a:custGeom>
            <a:avLst/>
            <a:gdLst/>
            <a:ahLst/>
            <a:cxnLst/>
            <a:rect l="l" t="t" r="r" b="b"/>
            <a:pathLst>
              <a:path w="999523" h="1060502">
                <a:moveTo>
                  <a:pt x="0" y="0"/>
                </a:moveTo>
                <a:lnTo>
                  <a:pt x="999523" y="0"/>
                </a:lnTo>
                <a:lnTo>
                  <a:pt x="999523" y="1060502"/>
                </a:lnTo>
                <a:lnTo>
                  <a:pt x="0" y="1060502"/>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5CAD6"/>
        </a:solidFill>
        <a:effectLst/>
      </p:bgPr>
    </p:bg>
    <p:spTree>
      <p:nvGrpSpPr>
        <p:cNvPr id="1" name=""/>
        <p:cNvGrpSpPr/>
        <p:nvPr/>
      </p:nvGrpSpPr>
      <p:grpSpPr>
        <a:xfrm>
          <a:off x="0" y="0"/>
          <a:ext cx="0" cy="0"/>
          <a:chOff x="0" y="0"/>
          <a:chExt cx="0" cy="0"/>
        </a:xfrm>
      </p:grpSpPr>
      <p:sp>
        <p:nvSpPr>
          <p:cNvPr id="2" name="Freeform 2"/>
          <p:cNvSpPr/>
          <p:nvPr/>
        </p:nvSpPr>
        <p:spPr>
          <a:xfrm>
            <a:off x="731520" y="592879"/>
            <a:ext cx="5852160" cy="6129442"/>
          </a:xfrm>
          <a:custGeom>
            <a:avLst/>
            <a:gdLst/>
            <a:ahLst/>
            <a:cxnLst/>
            <a:rect l="l" t="t" r="r" b="b"/>
            <a:pathLst>
              <a:path w="5852160" h="6129442">
                <a:moveTo>
                  <a:pt x="0" y="0"/>
                </a:moveTo>
                <a:lnTo>
                  <a:pt x="5852160" y="0"/>
                </a:lnTo>
                <a:lnTo>
                  <a:pt x="5852160" y="6129442"/>
                </a:lnTo>
                <a:lnTo>
                  <a:pt x="0" y="6129442"/>
                </a:lnTo>
                <a:lnTo>
                  <a:pt x="0" y="0"/>
                </a:lnTo>
                <a:close/>
              </a:path>
            </a:pathLst>
          </a:custGeom>
          <a:blipFill>
            <a:blip r:embed="rId2">
              <a:extLst>
                <a:ext uri="{96DAC541-7B7A-43D3-8B79-37D633B846F1}">
                  <asvg:svgBlip xmlns:asvg="http://schemas.microsoft.com/office/drawing/2016/SVG/main" xmlns="" r:embed="rId3"/>
                </a:ext>
              </a:extLst>
            </a:blip>
            <a:stretch>
              <a:fillRect l="-13067" t="-5319" r="-11686" b="-4695"/>
            </a:stretch>
          </a:blipFill>
        </p:spPr>
      </p:sp>
      <p:sp>
        <p:nvSpPr>
          <p:cNvPr id="3" name="Freeform 3"/>
          <p:cNvSpPr/>
          <p:nvPr/>
        </p:nvSpPr>
        <p:spPr>
          <a:xfrm rot="-7157375">
            <a:off x="5391161" y="5706890"/>
            <a:ext cx="814434" cy="1583756"/>
          </a:xfrm>
          <a:custGeom>
            <a:avLst/>
            <a:gdLst/>
            <a:ahLst/>
            <a:cxnLst/>
            <a:rect l="l" t="t" r="r" b="b"/>
            <a:pathLst>
              <a:path w="814434" h="1583756">
                <a:moveTo>
                  <a:pt x="0" y="0"/>
                </a:moveTo>
                <a:lnTo>
                  <a:pt x="814434" y="0"/>
                </a:lnTo>
                <a:lnTo>
                  <a:pt x="814434" y="1583756"/>
                </a:lnTo>
                <a:lnTo>
                  <a:pt x="0" y="1583756"/>
                </a:lnTo>
                <a:lnTo>
                  <a:pt x="0" y="0"/>
                </a:lnTo>
                <a:close/>
              </a:path>
            </a:pathLst>
          </a:custGeom>
          <a:blipFill>
            <a:blip r:embed="rId4">
              <a:extLst>
                <a:ext uri="{96DAC541-7B7A-43D3-8B79-37D633B846F1}">
                  <asvg:svgBlip xmlns:asvg="http://schemas.microsoft.com/office/drawing/2016/SVG/main" xmlns="" r:embed="rId5"/>
                </a:ext>
              </a:extLst>
            </a:blip>
            <a:stretch>
              <a:fillRect b="-26973"/>
            </a:stretch>
          </a:blipFill>
        </p:spPr>
      </p:sp>
      <p:sp>
        <p:nvSpPr>
          <p:cNvPr id="4" name="Freeform 4"/>
          <p:cNvSpPr/>
          <p:nvPr/>
        </p:nvSpPr>
        <p:spPr>
          <a:xfrm rot="4468650">
            <a:off x="5985152" y="169522"/>
            <a:ext cx="999523" cy="1060502"/>
          </a:xfrm>
          <a:custGeom>
            <a:avLst/>
            <a:gdLst/>
            <a:ahLst/>
            <a:cxnLst/>
            <a:rect l="l" t="t" r="r" b="b"/>
            <a:pathLst>
              <a:path w="999523" h="1060502">
                <a:moveTo>
                  <a:pt x="0" y="0"/>
                </a:moveTo>
                <a:lnTo>
                  <a:pt x="999523" y="0"/>
                </a:lnTo>
                <a:lnTo>
                  <a:pt x="999523" y="1060502"/>
                </a:lnTo>
                <a:lnTo>
                  <a:pt x="0" y="106050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018018">
            <a:off x="127139" y="5881759"/>
            <a:ext cx="1973976" cy="528352"/>
          </a:xfrm>
          <a:custGeom>
            <a:avLst/>
            <a:gdLst/>
            <a:ahLst/>
            <a:cxnLst/>
            <a:rect l="l" t="t" r="r" b="b"/>
            <a:pathLst>
              <a:path w="1973976" h="528352">
                <a:moveTo>
                  <a:pt x="0" y="0"/>
                </a:moveTo>
                <a:lnTo>
                  <a:pt x="1973977" y="0"/>
                </a:lnTo>
                <a:lnTo>
                  <a:pt x="1973977" y="528352"/>
                </a:lnTo>
                <a:lnTo>
                  <a:pt x="0" y="528352"/>
                </a:lnTo>
                <a:lnTo>
                  <a:pt x="0" y="0"/>
                </a:lnTo>
                <a:close/>
              </a:path>
            </a:pathLst>
          </a:custGeom>
          <a:blipFill>
            <a:blip r:embed="rId8">
              <a:extLst>
                <a:ext uri="{96DAC541-7B7A-43D3-8B79-37D633B846F1}">
                  <asvg:svgBlip xmlns:asvg="http://schemas.microsoft.com/office/drawing/2016/SVG/main" xmlns="" r:embed="rId9"/>
                </a:ext>
              </a:extLst>
            </a:blip>
            <a:stretch>
              <a:fillRect r="-9775" b="-278811"/>
            </a:stretch>
          </a:blipFill>
        </p:spPr>
      </p:sp>
      <p:sp>
        <p:nvSpPr>
          <p:cNvPr id="6" name="TextBox 6"/>
          <p:cNvSpPr txBox="1"/>
          <p:nvPr/>
        </p:nvSpPr>
        <p:spPr>
          <a:xfrm>
            <a:off x="1205390" y="1585858"/>
            <a:ext cx="5009510" cy="4084588"/>
          </a:xfrm>
          <a:prstGeom prst="rect">
            <a:avLst/>
          </a:prstGeom>
        </p:spPr>
        <p:txBody>
          <a:bodyPr lIns="0" tIns="0" rIns="0" bIns="0" rtlCol="0" anchor="t">
            <a:spAutoFit/>
          </a:bodyPr>
          <a:lstStyle/>
          <a:p>
            <a:pPr algn="ctr">
              <a:lnSpc>
                <a:spcPts val="2226"/>
              </a:lnSpc>
            </a:pPr>
            <a:endParaRPr/>
          </a:p>
          <a:p>
            <a:pPr algn="ctr">
              <a:lnSpc>
                <a:spcPts val="2226"/>
              </a:lnSpc>
            </a:pPr>
            <a:r>
              <a:rPr lang="en-US" sz="1636">
                <a:solidFill>
                  <a:srgbClr val="000001"/>
                </a:solidFill>
                <a:latin typeface="IM Fell"/>
                <a:ea typeface="IM Fell"/>
                <a:cs typeface="IM Fell"/>
                <a:sym typeface="IM Fell"/>
              </a:rPr>
              <a:t> Juraj Kršanski - Kragulj z Kršana</a:t>
            </a:r>
          </a:p>
          <a:p>
            <a:pPr algn="just">
              <a:lnSpc>
                <a:spcPts val="2226"/>
              </a:lnSpc>
            </a:pPr>
            <a:r>
              <a:rPr lang="en-US" sz="1636">
                <a:solidFill>
                  <a:srgbClr val="000001"/>
                </a:solidFill>
                <a:latin typeface="IM Fell"/>
                <a:ea typeface="IM Fell"/>
                <a:cs typeface="IM Fell"/>
                <a:sym typeface="IM Fell"/>
              </a:rPr>
              <a:t>             </a:t>
            </a:r>
          </a:p>
          <a:p>
            <a:pPr algn="just">
              <a:lnSpc>
                <a:spcPts val="2226"/>
              </a:lnSpc>
            </a:pPr>
            <a:endParaRPr lang="en-US" sz="1636">
              <a:solidFill>
                <a:srgbClr val="000001"/>
              </a:solidFill>
              <a:latin typeface="IM Fell"/>
              <a:ea typeface="IM Fell"/>
              <a:cs typeface="IM Fell"/>
              <a:sym typeface="IM Fell"/>
            </a:endParaRPr>
          </a:p>
          <a:p>
            <a:pPr algn="just">
              <a:lnSpc>
                <a:spcPts val="2226"/>
              </a:lnSpc>
            </a:pPr>
            <a:r>
              <a:rPr lang="en-US" sz="1636">
                <a:solidFill>
                  <a:srgbClr val="000001"/>
                </a:solidFill>
                <a:latin typeface="IM Fell"/>
                <a:ea typeface="IM Fell"/>
                <a:cs typeface="IM Fell"/>
                <a:sym typeface="IM Fell"/>
              </a:rPr>
              <a:t>   Iz  15. st. spominje se legenda o sukobu dvoglavog orla, simbola Pazinske grofovije kojoj je Kršan pripadao i krilatog lava, simbola Venecije. Po toj legendi, Juraj Kršanski izazvao je srdžbu Venecije upadajući s Uskocima na njezin teritorij.   </a:t>
            </a:r>
          </a:p>
          <a:p>
            <a:pPr algn="just">
              <a:lnSpc>
                <a:spcPts val="2226"/>
              </a:lnSpc>
            </a:pPr>
            <a:r>
              <a:rPr lang="en-US" sz="1636">
                <a:solidFill>
                  <a:srgbClr val="000001"/>
                </a:solidFill>
                <a:latin typeface="IM Fell"/>
                <a:ea typeface="IM Fell"/>
                <a:cs typeface="IM Fell"/>
                <a:sym typeface="IM Fell"/>
              </a:rPr>
              <a:t>Za njim su raspisane tjeralice. </a:t>
            </a:r>
          </a:p>
          <a:p>
            <a:pPr algn="just">
              <a:lnSpc>
                <a:spcPts val="2226"/>
              </a:lnSpc>
            </a:pPr>
            <a:r>
              <a:rPr lang="en-US" sz="1636">
                <a:solidFill>
                  <a:srgbClr val="000001"/>
                </a:solidFill>
                <a:latin typeface="IM Fell"/>
                <a:ea typeface="IM Fell"/>
                <a:cs typeface="IM Fell"/>
                <a:sym typeface="IM Fell"/>
              </a:rPr>
              <a:t>   Legenda govori i da je na sajmu u Šumberu ubio tri osobe. Uhvatili su ga mletački vojnici i odveli u Kopar gdje je Juraj Kršanski osuđen na smrt.</a:t>
            </a:r>
          </a:p>
          <a:p>
            <a:pPr algn="ctr">
              <a:lnSpc>
                <a:spcPts val="2226"/>
              </a:lnSpc>
            </a:pPr>
            <a:r>
              <a:rPr lang="en-US" sz="1636">
                <a:solidFill>
                  <a:srgbClr val="000001"/>
                </a:solidFill>
                <a:latin typeface="IM Fell"/>
                <a:ea typeface="IM Fell"/>
                <a:cs typeface="IM Fell"/>
                <a:sym typeface="IM Fell"/>
              </a:rPr>
              <a:t> </a:t>
            </a:r>
          </a:p>
          <a:p>
            <a:pPr algn="ctr">
              <a:lnSpc>
                <a:spcPts val="2226"/>
              </a:lnSpc>
            </a:pPr>
            <a:r>
              <a:rPr lang="en-US" sz="1636">
                <a:solidFill>
                  <a:srgbClr val="000001"/>
                </a:solidFill>
                <a:latin typeface="IM Fell"/>
                <a:ea typeface="IM Fell"/>
                <a:cs typeface="IM Fell"/>
                <a:sym typeface="IM Fell"/>
              </a:rPr>
              <a:t>                                                  Luka, 4. r.</a:t>
            </a:r>
          </a:p>
          <a:p>
            <a:pPr marL="0" lvl="0" indent="0" algn="ctr">
              <a:lnSpc>
                <a:spcPts val="1818"/>
              </a:lnSpc>
              <a:spcBef>
                <a:spcPct val="0"/>
              </a:spcBef>
            </a:pPr>
            <a:endParaRPr lang="en-US" sz="1636">
              <a:solidFill>
                <a:srgbClr val="000001"/>
              </a:solidFill>
              <a:latin typeface="IM Fell"/>
              <a:ea typeface="IM Fell"/>
              <a:cs typeface="IM Fell"/>
              <a:sym typeface="IM Fell"/>
            </a:endParaRPr>
          </a:p>
        </p:txBody>
      </p:sp>
      <p:sp>
        <p:nvSpPr>
          <p:cNvPr id="7" name="TextBox 7"/>
          <p:cNvSpPr txBox="1"/>
          <p:nvPr/>
        </p:nvSpPr>
        <p:spPr>
          <a:xfrm>
            <a:off x="1679046" y="1040623"/>
            <a:ext cx="4161213" cy="367040"/>
          </a:xfrm>
          <a:prstGeom prst="rect">
            <a:avLst/>
          </a:prstGeom>
        </p:spPr>
        <p:txBody>
          <a:bodyPr lIns="0" tIns="0" rIns="0" bIns="0" rtlCol="0" anchor="t">
            <a:spAutoFit/>
          </a:bodyPr>
          <a:lstStyle/>
          <a:p>
            <a:pPr algn="ctr">
              <a:lnSpc>
                <a:spcPts val="2777"/>
              </a:lnSpc>
            </a:pPr>
            <a:r>
              <a:rPr lang="en-US" sz="2722">
                <a:solidFill>
                  <a:srgbClr val="000001"/>
                </a:solidFill>
                <a:latin typeface="IM Fell"/>
                <a:ea typeface="IM Fell"/>
                <a:cs typeface="IM Fell"/>
                <a:sym typeface="IM Fell"/>
              </a:rPr>
              <a:t>Tko je Kragulj z Kršana?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5CAD6"/>
        </a:solidFill>
        <a:effectLst/>
      </p:bgPr>
    </p:bg>
    <p:spTree>
      <p:nvGrpSpPr>
        <p:cNvPr id="1" name=""/>
        <p:cNvGrpSpPr/>
        <p:nvPr/>
      </p:nvGrpSpPr>
      <p:grpSpPr>
        <a:xfrm>
          <a:off x="0" y="0"/>
          <a:ext cx="0" cy="0"/>
          <a:chOff x="0" y="0"/>
          <a:chExt cx="0" cy="0"/>
        </a:xfrm>
      </p:grpSpPr>
      <p:sp>
        <p:nvSpPr>
          <p:cNvPr id="2" name="Freeform 2"/>
          <p:cNvSpPr/>
          <p:nvPr/>
        </p:nvSpPr>
        <p:spPr>
          <a:xfrm>
            <a:off x="731520" y="592879"/>
            <a:ext cx="5852160" cy="6129442"/>
          </a:xfrm>
          <a:custGeom>
            <a:avLst/>
            <a:gdLst/>
            <a:ahLst/>
            <a:cxnLst/>
            <a:rect l="l" t="t" r="r" b="b"/>
            <a:pathLst>
              <a:path w="5852160" h="6129442">
                <a:moveTo>
                  <a:pt x="0" y="0"/>
                </a:moveTo>
                <a:lnTo>
                  <a:pt x="5852160" y="0"/>
                </a:lnTo>
                <a:lnTo>
                  <a:pt x="5852160" y="6129442"/>
                </a:lnTo>
                <a:lnTo>
                  <a:pt x="0" y="6129442"/>
                </a:lnTo>
                <a:lnTo>
                  <a:pt x="0" y="0"/>
                </a:lnTo>
                <a:close/>
              </a:path>
            </a:pathLst>
          </a:custGeom>
          <a:blipFill>
            <a:blip r:embed="rId2">
              <a:extLst>
                <a:ext uri="{96DAC541-7B7A-43D3-8B79-37D633B846F1}">
                  <asvg:svgBlip xmlns:asvg="http://schemas.microsoft.com/office/drawing/2016/SVG/main" xmlns="" r:embed="rId3"/>
                </a:ext>
              </a:extLst>
            </a:blip>
            <a:stretch>
              <a:fillRect l="-13067" t="-5319" r="-11686" b="-4695"/>
            </a:stretch>
          </a:blipFill>
        </p:spPr>
      </p:sp>
      <p:sp>
        <p:nvSpPr>
          <p:cNvPr id="3" name="Freeform 3"/>
          <p:cNvSpPr/>
          <p:nvPr/>
        </p:nvSpPr>
        <p:spPr>
          <a:xfrm rot="-7157375">
            <a:off x="5391161" y="5706890"/>
            <a:ext cx="814434" cy="1583756"/>
          </a:xfrm>
          <a:custGeom>
            <a:avLst/>
            <a:gdLst/>
            <a:ahLst/>
            <a:cxnLst/>
            <a:rect l="l" t="t" r="r" b="b"/>
            <a:pathLst>
              <a:path w="814434" h="1583756">
                <a:moveTo>
                  <a:pt x="0" y="0"/>
                </a:moveTo>
                <a:lnTo>
                  <a:pt x="814434" y="0"/>
                </a:lnTo>
                <a:lnTo>
                  <a:pt x="814434" y="1583756"/>
                </a:lnTo>
                <a:lnTo>
                  <a:pt x="0" y="1583756"/>
                </a:lnTo>
                <a:lnTo>
                  <a:pt x="0" y="0"/>
                </a:lnTo>
                <a:close/>
              </a:path>
            </a:pathLst>
          </a:custGeom>
          <a:blipFill>
            <a:blip r:embed="rId4">
              <a:extLst>
                <a:ext uri="{96DAC541-7B7A-43D3-8B79-37D633B846F1}">
                  <asvg:svgBlip xmlns:asvg="http://schemas.microsoft.com/office/drawing/2016/SVG/main" xmlns="" r:embed="rId5"/>
                </a:ext>
              </a:extLst>
            </a:blip>
            <a:stretch>
              <a:fillRect b="-26973"/>
            </a:stretch>
          </a:blipFill>
        </p:spPr>
      </p:sp>
      <p:sp>
        <p:nvSpPr>
          <p:cNvPr id="4" name="Freeform 4"/>
          <p:cNvSpPr/>
          <p:nvPr/>
        </p:nvSpPr>
        <p:spPr>
          <a:xfrm rot="4468650">
            <a:off x="5985152" y="169522"/>
            <a:ext cx="999523" cy="1060502"/>
          </a:xfrm>
          <a:custGeom>
            <a:avLst/>
            <a:gdLst/>
            <a:ahLst/>
            <a:cxnLst/>
            <a:rect l="l" t="t" r="r" b="b"/>
            <a:pathLst>
              <a:path w="999523" h="1060502">
                <a:moveTo>
                  <a:pt x="0" y="0"/>
                </a:moveTo>
                <a:lnTo>
                  <a:pt x="999523" y="0"/>
                </a:lnTo>
                <a:lnTo>
                  <a:pt x="999523" y="1060502"/>
                </a:lnTo>
                <a:lnTo>
                  <a:pt x="0" y="106050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018018">
            <a:off x="127139" y="5881759"/>
            <a:ext cx="1973976" cy="528352"/>
          </a:xfrm>
          <a:custGeom>
            <a:avLst/>
            <a:gdLst/>
            <a:ahLst/>
            <a:cxnLst/>
            <a:rect l="l" t="t" r="r" b="b"/>
            <a:pathLst>
              <a:path w="1973976" h="528352">
                <a:moveTo>
                  <a:pt x="0" y="0"/>
                </a:moveTo>
                <a:lnTo>
                  <a:pt x="1973977" y="0"/>
                </a:lnTo>
                <a:lnTo>
                  <a:pt x="1973977" y="528352"/>
                </a:lnTo>
                <a:lnTo>
                  <a:pt x="0" y="528352"/>
                </a:lnTo>
                <a:lnTo>
                  <a:pt x="0" y="0"/>
                </a:lnTo>
                <a:close/>
              </a:path>
            </a:pathLst>
          </a:custGeom>
          <a:blipFill>
            <a:blip r:embed="rId8">
              <a:extLst>
                <a:ext uri="{96DAC541-7B7A-43D3-8B79-37D633B846F1}">
                  <asvg:svgBlip xmlns:asvg="http://schemas.microsoft.com/office/drawing/2016/SVG/main" xmlns="" r:embed="rId9"/>
                </a:ext>
              </a:extLst>
            </a:blip>
            <a:stretch>
              <a:fillRect r="-9775" b="-278811"/>
            </a:stretch>
          </a:blipFill>
        </p:spPr>
      </p:sp>
      <p:sp>
        <p:nvSpPr>
          <p:cNvPr id="6" name="Freeform 6"/>
          <p:cNvSpPr/>
          <p:nvPr/>
        </p:nvSpPr>
        <p:spPr>
          <a:xfrm>
            <a:off x="3823559" y="2133392"/>
            <a:ext cx="1597915" cy="1984726"/>
          </a:xfrm>
          <a:custGeom>
            <a:avLst/>
            <a:gdLst/>
            <a:ahLst/>
            <a:cxnLst/>
            <a:rect l="l" t="t" r="r" b="b"/>
            <a:pathLst>
              <a:path w="1597915" h="1984726">
                <a:moveTo>
                  <a:pt x="0" y="0"/>
                </a:moveTo>
                <a:lnTo>
                  <a:pt x="1597916" y="0"/>
                </a:lnTo>
                <a:lnTo>
                  <a:pt x="1597916" y="1984727"/>
                </a:lnTo>
                <a:lnTo>
                  <a:pt x="0" y="1984727"/>
                </a:lnTo>
                <a:lnTo>
                  <a:pt x="0" y="0"/>
                </a:lnTo>
                <a:close/>
              </a:path>
            </a:pathLst>
          </a:custGeom>
          <a:blipFill>
            <a:blip r:embed="rId10"/>
            <a:stretch>
              <a:fillRect t="-3051" b="-4295"/>
            </a:stretch>
          </a:blipFill>
        </p:spPr>
      </p:sp>
      <p:sp>
        <p:nvSpPr>
          <p:cNvPr id="7" name="Freeform 7"/>
          <p:cNvSpPr/>
          <p:nvPr/>
        </p:nvSpPr>
        <p:spPr>
          <a:xfrm>
            <a:off x="1857176" y="2133392"/>
            <a:ext cx="1764070" cy="1984726"/>
          </a:xfrm>
          <a:custGeom>
            <a:avLst/>
            <a:gdLst/>
            <a:ahLst/>
            <a:cxnLst/>
            <a:rect l="l" t="t" r="r" b="b"/>
            <a:pathLst>
              <a:path w="1764070" h="1984726">
                <a:moveTo>
                  <a:pt x="0" y="0"/>
                </a:moveTo>
                <a:lnTo>
                  <a:pt x="1764070" y="0"/>
                </a:lnTo>
                <a:lnTo>
                  <a:pt x="1764070" y="1984727"/>
                </a:lnTo>
                <a:lnTo>
                  <a:pt x="0" y="1984727"/>
                </a:lnTo>
                <a:lnTo>
                  <a:pt x="0" y="0"/>
                </a:lnTo>
                <a:close/>
              </a:path>
            </a:pathLst>
          </a:custGeom>
          <a:blipFill>
            <a:blip r:embed="rId11"/>
            <a:stretch>
              <a:fillRect t="-9254" b="-9254"/>
            </a:stretch>
          </a:blipFill>
        </p:spPr>
      </p:sp>
      <p:sp>
        <p:nvSpPr>
          <p:cNvPr id="8" name="Freeform 8"/>
          <p:cNvSpPr/>
          <p:nvPr/>
        </p:nvSpPr>
        <p:spPr>
          <a:xfrm>
            <a:off x="1857176" y="4289569"/>
            <a:ext cx="1764070" cy="2027817"/>
          </a:xfrm>
          <a:custGeom>
            <a:avLst/>
            <a:gdLst/>
            <a:ahLst/>
            <a:cxnLst/>
            <a:rect l="l" t="t" r="r" b="b"/>
            <a:pathLst>
              <a:path w="1764070" h="2027817">
                <a:moveTo>
                  <a:pt x="0" y="0"/>
                </a:moveTo>
                <a:lnTo>
                  <a:pt x="1764070" y="0"/>
                </a:lnTo>
                <a:lnTo>
                  <a:pt x="1764070" y="2027816"/>
                </a:lnTo>
                <a:lnTo>
                  <a:pt x="0" y="2027816"/>
                </a:lnTo>
                <a:lnTo>
                  <a:pt x="0" y="0"/>
                </a:lnTo>
                <a:close/>
              </a:path>
            </a:pathLst>
          </a:custGeom>
          <a:blipFill>
            <a:blip r:embed="rId12"/>
            <a:stretch>
              <a:fillRect t="-7995" b="-7995"/>
            </a:stretch>
          </a:blipFill>
        </p:spPr>
      </p:sp>
      <p:sp>
        <p:nvSpPr>
          <p:cNvPr id="9" name="Freeform 9"/>
          <p:cNvSpPr/>
          <p:nvPr/>
        </p:nvSpPr>
        <p:spPr>
          <a:xfrm>
            <a:off x="3823559" y="4316261"/>
            <a:ext cx="1597915" cy="2001124"/>
          </a:xfrm>
          <a:custGeom>
            <a:avLst/>
            <a:gdLst/>
            <a:ahLst/>
            <a:cxnLst/>
            <a:rect l="l" t="t" r="r" b="b"/>
            <a:pathLst>
              <a:path w="1597915" h="2001124">
                <a:moveTo>
                  <a:pt x="0" y="0"/>
                </a:moveTo>
                <a:lnTo>
                  <a:pt x="1597916" y="0"/>
                </a:lnTo>
                <a:lnTo>
                  <a:pt x="1597916" y="2001124"/>
                </a:lnTo>
                <a:lnTo>
                  <a:pt x="0" y="2001124"/>
                </a:lnTo>
                <a:lnTo>
                  <a:pt x="0" y="0"/>
                </a:lnTo>
                <a:close/>
              </a:path>
            </a:pathLst>
          </a:custGeom>
          <a:blipFill>
            <a:blip r:embed="rId13"/>
            <a:stretch>
              <a:fillRect t="-3233" b="-3233"/>
            </a:stretch>
          </a:blipFill>
        </p:spPr>
      </p:sp>
      <p:sp>
        <p:nvSpPr>
          <p:cNvPr id="10" name="TextBox 10"/>
          <p:cNvSpPr txBox="1"/>
          <p:nvPr/>
        </p:nvSpPr>
        <p:spPr>
          <a:xfrm>
            <a:off x="1296121" y="1699927"/>
            <a:ext cx="5054876" cy="262015"/>
          </a:xfrm>
          <a:prstGeom prst="rect">
            <a:avLst/>
          </a:prstGeom>
        </p:spPr>
        <p:txBody>
          <a:bodyPr lIns="0" tIns="0" rIns="0" bIns="0" rtlCol="0" anchor="t">
            <a:spAutoFit/>
          </a:bodyPr>
          <a:lstStyle/>
          <a:p>
            <a:pPr marL="0" lvl="0" indent="0" algn="ctr">
              <a:lnSpc>
                <a:spcPts val="2226"/>
              </a:lnSpc>
              <a:spcBef>
                <a:spcPct val="0"/>
              </a:spcBef>
            </a:pPr>
            <a:r>
              <a:rPr lang="en-US" sz="1636">
                <a:solidFill>
                  <a:srgbClr val="000001"/>
                </a:solidFill>
                <a:latin typeface="IM Fell"/>
                <a:ea typeface="IM Fell"/>
                <a:cs typeface="IM Fell"/>
                <a:sym typeface="IM Fell"/>
              </a:rPr>
              <a:t>Izrada kaštela i crtanje Jurja Kršanskog</a:t>
            </a:r>
          </a:p>
        </p:txBody>
      </p:sp>
      <p:sp>
        <p:nvSpPr>
          <p:cNvPr id="11" name="TextBox 11"/>
          <p:cNvSpPr txBox="1"/>
          <p:nvPr/>
        </p:nvSpPr>
        <p:spPr>
          <a:xfrm>
            <a:off x="2132702" y="1142696"/>
            <a:ext cx="3049797" cy="367040"/>
          </a:xfrm>
          <a:prstGeom prst="rect">
            <a:avLst/>
          </a:prstGeom>
        </p:spPr>
        <p:txBody>
          <a:bodyPr lIns="0" tIns="0" rIns="0" bIns="0" rtlCol="0" anchor="t">
            <a:spAutoFit/>
          </a:bodyPr>
          <a:lstStyle/>
          <a:p>
            <a:pPr algn="ctr">
              <a:lnSpc>
                <a:spcPts val="2777"/>
              </a:lnSpc>
            </a:pPr>
            <a:r>
              <a:rPr lang="en-US" sz="2722">
                <a:solidFill>
                  <a:srgbClr val="000001"/>
                </a:solidFill>
                <a:latin typeface="IM Fell"/>
                <a:ea typeface="IM Fell"/>
                <a:cs typeface="IM Fell"/>
                <a:sym typeface="IM Fell"/>
              </a:rPr>
              <a:t>Travanj</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85CAD6"/>
        </a:solidFill>
        <a:effectLst/>
      </p:bgPr>
    </p:bg>
    <p:spTree>
      <p:nvGrpSpPr>
        <p:cNvPr id="1" name=""/>
        <p:cNvGrpSpPr/>
        <p:nvPr/>
      </p:nvGrpSpPr>
      <p:grpSpPr>
        <a:xfrm>
          <a:off x="0" y="0"/>
          <a:ext cx="0" cy="0"/>
          <a:chOff x="0" y="0"/>
          <a:chExt cx="0" cy="0"/>
        </a:xfrm>
      </p:grpSpPr>
      <p:sp>
        <p:nvSpPr>
          <p:cNvPr id="2" name="Freeform 2"/>
          <p:cNvSpPr/>
          <p:nvPr/>
        </p:nvSpPr>
        <p:spPr>
          <a:xfrm>
            <a:off x="686825" y="606960"/>
            <a:ext cx="5941550" cy="6128529"/>
          </a:xfrm>
          <a:custGeom>
            <a:avLst/>
            <a:gdLst/>
            <a:ahLst/>
            <a:cxnLst/>
            <a:rect l="l" t="t" r="r" b="b"/>
            <a:pathLst>
              <a:path w="5941550" h="6128529">
                <a:moveTo>
                  <a:pt x="0" y="0"/>
                </a:moveTo>
                <a:lnTo>
                  <a:pt x="5941550" y="0"/>
                </a:lnTo>
                <a:lnTo>
                  <a:pt x="5941550" y="6128529"/>
                </a:lnTo>
                <a:lnTo>
                  <a:pt x="0" y="6128529"/>
                </a:lnTo>
                <a:lnTo>
                  <a:pt x="0" y="0"/>
                </a:lnTo>
                <a:close/>
              </a:path>
            </a:pathLst>
          </a:custGeom>
          <a:blipFill>
            <a:blip r:embed="rId2">
              <a:extLst>
                <a:ext uri="{96DAC541-7B7A-43D3-8B79-37D633B846F1}">
                  <asvg:svgBlip xmlns:asvg="http://schemas.microsoft.com/office/drawing/2016/SVG/main" xmlns="" r:embed="rId3"/>
                </a:ext>
              </a:extLst>
            </a:blip>
            <a:stretch>
              <a:fillRect l="-10306" t="-1998" r="-7810" b="-3769"/>
            </a:stretch>
          </a:blipFill>
        </p:spPr>
      </p:sp>
      <p:sp>
        <p:nvSpPr>
          <p:cNvPr id="3" name="TextBox 3"/>
          <p:cNvSpPr txBox="1"/>
          <p:nvPr/>
        </p:nvSpPr>
        <p:spPr>
          <a:xfrm>
            <a:off x="1579859" y="1098444"/>
            <a:ext cx="4373540" cy="790320"/>
          </a:xfrm>
          <a:prstGeom prst="rect">
            <a:avLst/>
          </a:prstGeom>
        </p:spPr>
        <p:txBody>
          <a:bodyPr lIns="0" tIns="0" rIns="0" bIns="0" rtlCol="0" anchor="t">
            <a:spAutoFit/>
          </a:bodyPr>
          <a:lstStyle/>
          <a:p>
            <a:pPr marL="0" lvl="0" indent="0" algn="ctr">
              <a:lnSpc>
                <a:spcPts val="3204"/>
              </a:lnSpc>
              <a:spcBef>
                <a:spcPct val="0"/>
              </a:spcBef>
            </a:pPr>
            <a:r>
              <a:rPr lang="en-US" sz="2356">
                <a:solidFill>
                  <a:srgbClr val="000001"/>
                </a:solidFill>
                <a:latin typeface="IM Fell"/>
                <a:ea typeface="IM Fell"/>
                <a:cs typeface="IM Fell"/>
                <a:sym typeface="IM Fell"/>
              </a:rPr>
              <a:t>U slučaju kiše, otvorimo tematski kišobran!</a:t>
            </a:r>
          </a:p>
        </p:txBody>
      </p:sp>
      <p:sp>
        <p:nvSpPr>
          <p:cNvPr id="4" name="Freeform 4"/>
          <p:cNvSpPr/>
          <p:nvPr/>
        </p:nvSpPr>
        <p:spPr>
          <a:xfrm rot="-8328704">
            <a:off x="6086044" y="5955732"/>
            <a:ext cx="544126" cy="1058113"/>
          </a:xfrm>
          <a:custGeom>
            <a:avLst/>
            <a:gdLst/>
            <a:ahLst/>
            <a:cxnLst/>
            <a:rect l="l" t="t" r="r" b="b"/>
            <a:pathLst>
              <a:path w="544126" h="1058113">
                <a:moveTo>
                  <a:pt x="0" y="0"/>
                </a:moveTo>
                <a:lnTo>
                  <a:pt x="544126" y="0"/>
                </a:lnTo>
                <a:lnTo>
                  <a:pt x="544126" y="1058114"/>
                </a:lnTo>
                <a:lnTo>
                  <a:pt x="0" y="1058114"/>
                </a:lnTo>
                <a:lnTo>
                  <a:pt x="0" y="0"/>
                </a:lnTo>
                <a:close/>
              </a:path>
            </a:pathLst>
          </a:custGeom>
          <a:blipFill>
            <a:blip r:embed="rId4">
              <a:extLst>
                <a:ext uri="{96DAC541-7B7A-43D3-8B79-37D633B846F1}">
                  <asvg:svgBlip xmlns:asvg="http://schemas.microsoft.com/office/drawing/2016/SVG/main" xmlns="" r:embed="rId5"/>
                </a:ext>
              </a:extLst>
            </a:blip>
            <a:stretch>
              <a:fillRect b="-26973"/>
            </a:stretch>
          </a:blipFill>
        </p:spPr>
      </p:sp>
      <p:sp>
        <p:nvSpPr>
          <p:cNvPr id="5" name="Freeform 5"/>
          <p:cNvSpPr/>
          <p:nvPr/>
        </p:nvSpPr>
        <p:spPr>
          <a:xfrm>
            <a:off x="1213538" y="2156248"/>
            <a:ext cx="2138941" cy="3751237"/>
          </a:xfrm>
          <a:custGeom>
            <a:avLst/>
            <a:gdLst/>
            <a:ahLst/>
            <a:cxnLst/>
            <a:rect l="l" t="t" r="r" b="b"/>
            <a:pathLst>
              <a:path w="2138941" h="3751237">
                <a:moveTo>
                  <a:pt x="0" y="0"/>
                </a:moveTo>
                <a:lnTo>
                  <a:pt x="2138942" y="0"/>
                </a:lnTo>
                <a:lnTo>
                  <a:pt x="2138942" y="3751236"/>
                </a:lnTo>
                <a:lnTo>
                  <a:pt x="0" y="3751236"/>
                </a:lnTo>
                <a:lnTo>
                  <a:pt x="0" y="0"/>
                </a:lnTo>
                <a:close/>
              </a:path>
            </a:pathLst>
          </a:custGeom>
          <a:blipFill>
            <a:blip r:embed="rId6"/>
            <a:stretch>
              <a:fillRect l="-20982" r="-10551"/>
            </a:stretch>
          </a:blipFill>
        </p:spPr>
      </p:sp>
      <p:sp>
        <p:nvSpPr>
          <p:cNvPr id="6" name="Freeform 6"/>
          <p:cNvSpPr/>
          <p:nvPr/>
        </p:nvSpPr>
        <p:spPr>
          <a:xfrm>
            <a:off x="3480899" y="2156248"/>
            <a:ext cx="2813427" cy="3751237"/>
          </a:xfrm>
          <a:custGeom>
            <a:avLst/>
            <a:gdLst/>
            <a:ahLst/>
            <a:cxnLst/>
            <a:rect l="l" t="t" r="r" b="b"/>
            <a:pathLst>
              <a:path w="2813427" h="3751237">
                <a:moveTo>
                  <a:pt x="0" y="0"/>
                </a:moveTo>
                <a:lnTo>
                  <a:pt x="2813427" y="0"/>
                </a:lnTo>
                <a:lnTo>
                  <a:pt x="2813427" y="3751236"/>
                </a:lnTo>
                <a:lnTo>
                  <a:pt x="0" y="3751236"/>
                </a:lnTo>
                <a:lnTo>
                  <a:pt x="0" y="0"/>
                </a:lnTo>
                <a:close/>
              </a:path>
            </a:pathLst>
          </a:custGeom>
          <a:blipFill>
            <a:blip r:embed="rId7"/>
            <a:stretch>
              <a:fillRect/>
            </a:stretch>
          </a:blipFill>
        </p:spPr>
      </p:sp>
      <p:sp>
        <p:nvSpPr>
          <p:cNvPr id="7" name="Freeform 7"/>
          <p:cNvSpPr/>
          <p:nvPr/>
        </p:nvSpPr>
        <p:spPr>
          <a:xfrm rot="4468650">
            <a:off x="5949856" y="151723"/>
            <a:ext cx="999523" cy="1060502"/>
          </a:xfrm>
          <a:custGeom>
            <a:avLst/>
            <a:gdLst/>
            <a:ahLst/>
            <a:cxnLst/>
            <a:rect l="l" t="t" r="r" b="b"/>
            <a:pathLst>
              <a:path w="999523" h="1060502">
                <a:moveTo>
                  <a:pt x="0" y="0"/>
                </a:moveTo>
                <a:lnTo>
                  <a:pt x="999523" y="0"/>
                </a:lnTo>
                <a:lnTo>
                  <a:pt x="999523" y="1060502"/>
                </a:lnTo>
                <a:lnTo>
                  <a:pt x="0" y="106050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Freeform 8"/>
          <p:cNvSpPr/>
          <p:nvPr/>
        </p:nvSpPr>
        <p:spPr>
          <a:xfrm rot="3018018">
            <a:off x="79142" y="5975448"/>
            <a:ext cx="1973976" cy="528352"/>
          </a:xfrm>
          <a:custGeom>
            <a:avLst/>
            <a:gdLst/>
            <a:ahLst/>
            <a:cxnLst/>
            <a:rect l="l" t="t" r="r" b="b"/>
            <a:pathLst>
              <a:path w="1973976" h="528352">
                <a:moveTo>
                  <a:pt x="0" y="0"/>
                </a:moveTo>
                <a:lnTo>
                  <a:pt x="1973976" y="0"/>
                </a:lnTo>
                <a:lnTo>
                  <a:pt x="1973976" y="528352"/>
                </a:lnTo>
                <a:lnTo>
                  <a:pt x="0" y="528352"/>
                </a:lnTo>
                <a:lnTo>
                  <a:pt x="0" y="0"/>
                </a:lnTo>
                <a:close/>
              </a:path>
            </a:pathLst>
          </a:custGeom>
          <a:blipFill>
            <a:blip r:embed="rId10">
              <a:extLst>
                <a:ext uri="{96DAC541-7B7A-43D3-8B79-37D633B846F1}">
                  <asvg:svgBlip xmlns:asvg="http://schemas.microsoft.com/office/drawing/2016/SVG/main" xmlns="" r:embed="rId11"/>
                </a:ext>
              </a:extLst>
            </a:blip>
            <a:stretch>
              <a:fillRect r="-9775" b="-278811"/>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5CAD6"/>
        </a:solidFill>
        <a:effectLst/>
      </p:bgPr>
    </p:bg>
    <p:spTree>
      <p:nvGrpSpPr>
        <p:cNvPr id="1" name=""/>
        <p:cNvGrpSpPr/>
        <p:nvPr/>
      </p:nvGrpSpPr>
      <p:grpSpPr>
        <a:xfrm>
          <a:off x="0" y="0"/>
          <a:ext cx="0" cy="0"/>
          <a:chOff x="0" y="0"/>
          <a:chExt cx="0" cy="0"/>
        </a:xfrm>
      </p:grpSpPr>
      <p:sp>
        <p:nvSpPr>
          <p:cNvPr id="2" name="Freeform 2"/>
          <p:cNvSpPr/>
          <p:nvPr/>
        </p:nvSpPr>
        <p:spPr>
          <a:xfrm>
            <a:off x="731520" y="592879"/>
            <a:ext cx="5852160" cy="6129442"/>
          </a:xfrm>
          <a:custGeom>
            <a:avLst/>
            <a:gdLst/>
            <a:ahLst/>
            <a:cxnLst/>
            <a:rect l="l" t="t" r="r" b="b"/>
            <a:pathLst>
              <a:path w="5852160" h="6129442">
                <a:moveTo>
                  <a:pt x="0" y="0"/>
                </a:moveTo>
                <a:lnTo>
                  <a:pt x="5852160" y="0"/>
                </a:lnTo>
                <a:lnTo>
                  <a:pt x="5852160" y="6129442"/>
                </a:lnTo>
                <a:lnTo>
                  <a:pt x="0" y="6129442"/>
                </a:lnTo>
                <a:lnTo>
                  <a:pt x="0" y="0"/>
                </a:lnTo>
                <a:close/>
              </a:path>
            </a:pathLst>
          </a:custGeom>
          <a:blipFill>
            <a:blip r:embed="rId2">
              <a:extLst>
                <a:ext uri="{96DAC541-7B7A-43D3-8B79-37D633B846F1}">
                  <asvg:svgBlip xmlns:asvg="http://schemas.microsoft.com/office/drawing/2016/SVG/main" xmlns="" r:embed="rId3"/>
                </a:ext>
              </a:extLst>
            </a:blip>
            <a:stretch>
              <a:fillRect l="-13067" t="-5319" r="-11686" b="-4695"/>
            </a:stretch>
          </a:blipFill>
        </p:spPr>
      </p:sp>
      <p:sp>
        <p:nvSpPr>
          <p:cNvPr id="3" name="TextBox 3"/>
          <p:cNvSpPr txBox="1"/>
          <p:nvPr/>
        </p:nvSpPr>
        <p:spPr>
          <a:xfrm>
            <a:off x="1367194" y="1201272"/>
            <a:ext cx="4940524" cy="4994910"/>
          </a:xfrm>
          <a:prstGeom prst="rect">
            <a:avLst/>
          </a:prstGeom>
        </p:spPr>
        <p:txBody>
          <a:bodyPr lIns="0" tIns="0" rIns="0" bIns="0" rtlCol="0" anchor="t">
            <a:spAutoFit/>
          </a:bodyPr>
          <a:lstStyle/>
          <a:p>
            <a:pPr marL="0" lvl="0" indent="0" algn="l">
              <a:lnSpc>
                <a:spcPts val="1768"/>
              </a:lnSpc>
              <a:spcBef>
                <a:spcPct val="0"/>
              </a:spcBef>
            </a:pPr>
            <a:r>
              <a:rPr lang="en-US" sz="1300">
                <a:solidFill>
                  <a:srgbClr val="000001"/>
                </a:solidFill>
                <a:latin typeface="IM Fell"/>
                <a:ea typeface="IM Fell"/>
                <a:cs typeface="IM Fell"/>
                <a:sym typeface="IM Fell"/>
              </a:rPr>
              <a:t>„Kragulj z Kršana“ škol</a:t>
            </a:r>
            <a:r>
              <a:rPr lang="en-US" sz="1300" u="none" strike="noStrike">
                <a:solidFill>
                  <a:srgbClr val="000001"/>
                </a:solidFill>
                <a:latin typeface="IM Fell"/>
                <a:ea typeface="IM Fell"/>
                <a:cs typeface="IM Fell"/>
                <a:sym typeface="IM Fell"/>
              </a:rPr>
              <a:t>ski je zavičajni projekt 2024./2025. učenika i učiteljica razredne nastave OŠ Ivan Goran Kovačić u Čepiću. Tematski je  povezao gradivo svih nastavnih predmeta i izvannastavne aktivnosti. Okosnica projekta je legenda o Jurju Kršanskom i Kaštel Starog grada Kršana.</a:t>
            </a:r>
          </a:p>
          <a:p>
            <a:pPr marL="0" lvl="0" indent="0" algn="l">
              <a:lnSpc>
                <a:spcPts val="1768"/>
              </a:lnSpc>
              <a:spcBef>
                <a:spcPct val="0"/>
              </a:spcBef>
            </a:pPr>
            <a:r>
              <a:rPr lang="en-US" sz="1300" u="none" strike="noStrike">
                <a:solidFill>
                  <a:srgbClr val="000001"/>
                </a:solidFill>
                <a:latin typeface="IM Fell"/>
                <a:ea typeface="IM Fell"/>
                <a:cs typeface="IM Fell"/>
                <a:sym typeface="IM Fell"/>
              </a:rPr>
              <a:t>Voditeljice projekta su učiteljice RN u PŠ Kršan – Mirjana Rabar i Sanja Celić. U organiziranju i izvođenju projekta sudjeluju i učiteljice razredne nastave MŠ Čepić i PŠ Šušnjevica, knjižničarka i učitelj povijesti.</a:t>
            </a:r>
          </a:p>
          <a:p>
            <a:pPr marL="0" lvl="0" indent="0" algn="l">
              <a:lnSpc>
                <a:spcPts val="1768"/>
              </a:lnSpc>
              <a:spcBef>
                <a:spcPct val="0"/>
              </a:spcBef>
            </a:pPr>
            <a:r>
              <a:rPr lang="en-US" sz="1300" u="none" strike="noStrike">
                <a:solidFill>
                  <a:srgbClr val="000001"/>
                </a:solidFill>
                <a:latin typeface="IM Fell"/>
                <a:ea typeface="IM Fell"/>
                <a:cs typeface="IM Fell"/>
                <a:sym typeface="IM Fell"/>
              </a:rPr>
              <a:t>Projekt je realiziran kroz sljedeće aktivnosti:</a:t>
            </a:r>
          </a:p>
          <a:p>
            <a:pPr marL="280671" lvl="1" indent="-140336" algn="l">
              <a:lnSpc>
                <a:spcPts val="1768"/>
              </a:lnSpc>
              <a:spcBef>
                <a:spcPct val="0"/>
              </a:spcBef>
              <a:buFont typeface="Arial"/>
              <a:buChar char="•"/>
            </a:pPr>
            <a:r>
              <a:rPr lang="en-US" sz="1300" u="none" strike="noStrike">
                <a:solidFill>
                  <a:srgbClr val="000001"/>
                </a:solidFill>
                <a:latin typeface="IM Fell"/>
                <a:ea typeface="IM Fell"/>
                <a:cs typeface="IM Fell"/>
                <a:sym typeface="IM Fell"/>
              </a:rPr>
              <a:t>Upoznavanje učenika RN s legendom o Jurju Kršanskom kroz edukativno predavanje </a:t>
            </a:r>
          </a:p>
          <a:p>
            <a:pPr marL="280671" lvl="1" indent="-140336" algn="l">
              <a:lnSpc>
                <a:spcPts val="1768"/>
              </a:lnSpc>
              <a:spcBef>
                <a:spcPct val="0"/>
              </a:spcBef>
              <a:buFont typeface="Arial"/>
              <a:buChar char="•"/>
            </a:pPr>
            <a:r>
              <a:rPr lang="en-US" sz="1300" u="none" strike="noStrike">
                <a:solidFill>
                  <a:srgbClr val="000001"/>
                </a:solidFill>
                <a:latin typeface="IM Fell"/>
                <a:ea typeface="IM Fell"/>
                <a:cs typeface="IM Fell"/>
                <a:sym typeface="IM Fell"/>
              </a:rPr>
              <a:t>Edukativna radionica za učenike – Potraga za blagom u Kršanu</a:t>
            </a:r>
          </a:p>
          <a:p>
            <a:pPr marL="280671" lvl="1" indent="-140336" algn="l">
              <a:lnSpc>
                <a:spcPts val="1768"/>
              </a:lnSpc>
              <a:spcBef>
                <a:spcPct val="0"/>
              </a:spcBef>
              <a:buFont typeface="Arial"/>
              <a:buChar char="•"/>
            </a:pPr>
            <a:r>
              <a:rPr lang="en-US" sz="1300" u="none" strike="noStrike">
                <a:solidFill>
                  <a:srgbClr val="000001"/>
                </a:solidFill>
                <a:latin typeface="IM Fell"/>
                <a:ea typeface="IM Fell"/>
                <a:cs typeface="IM Fell"/>
                <a:sym typeface="IM Fell"/>
              </a:rPr>
              <a:t>Izrada glinenih posuda i likovnih radova učenika</a:t>
            </a:r>
          </a:p>
          <a:p>
            <a:pPr marL="280671" lvl="1" indent="-140336" algn="l">
              <a:lnSpc>
                <a:spcPts val="1768"/>
              </a:lnSpc>
              <a:spcBef>
                <a:spcPct val="0"/>
              </a:spcBef>
              <a:buFont typeface="Arial"/>
              <a:buChar char="•"/>
            </a:pPr>
            <a:r>
              <a:rPr lang="en-US" sz="1300" u="none" strike="noStrike">
                <a:solidFill>
                  <a:srgbClr val="000001"/>
                </a:solidFill>
                <a:latin typeface="IM Fell"/>
                <a:ea typeface="IM Fell"/>
                <a:cs typeface="IM Fell"/>
                <a:sym typeface="IM Fell"/>
              </a:rPr>
              <a:t>Pješačenje tematskom stazom do Kaštela Kožljak , obilazak kaštela uz pripovijedanje usmenih predaja i legendi o Kaštelu Kožljak </a:t>
            </a:r>
          </a:p>
          <a:p>
            <a:pPr marL="280671" lvl="1" indent="-140336" algn="l">
              <a:lnSpc>
                <a:spcPts val="1768"/>
              </a:lnSpc>
              <a:spcBef>
                <a:spcPct val="0"/>
              </a:spcBef>
              <a:buFont typeface="Arial"/>
              <a:buChar char="•"/>
            </a:pPr>
            <a:r>
              <a:rPr lang="en-US" sz="1300" u="none" strike="noStrike">
                <a:solidFill>
                  <a:srgbClr val="000001"/>
                </a:solidFill>
                <a:latin typeface="IM Fell"/>
                <a:ea typeface="IM Fell"/>
                <a:cs typeface="IM Fell"/>
                <a:sym typeface="IM Fell"/>
              </a:rPr>
              <a:t>Plesna radionica s članovima KUD-a Ivan Fonović Zlatela Kršan i upoznavanje s tradicijskim instrumentima i tradicijskim pjesmama</a:t>
            </a:r>
          </a:p>
          <a:p>
            <a:pPr marL="280671" lvl="1" indent="-140336" algn="l">
              <a:lnSpc>
                <a:spcPts val="1768"/>
              </a:lnSpc>
              <a:spcBef>
                <a:spcPct val="0"/>
              </a:spcBef>
              <a:buFont typeface="Arial"/>
              <a:buChar char="•"/>
            </a:pPr>
            <a:r>
              <a:rPr lang="en-US" sz="1300" u="none" strike="noStrike">
                <a:solidFill>
                  <a:srgbClr val="000001"/>
                </a:solidFill>
                <a:latin typeface="IM Fell"/>
                <a:ea typeface="IM Fell"/>
                <a:cs typeface="IM Fell"/>
                <a:sym typeface="IM Fell"/>
              </a:rPr>
              <a:t>Terenska nastava u Tematski park Sanc. Michael</a:t>
            </a:r>
          </a:p>
          <a:p>
            <a:pPr marL="280671" lvl="1" indent="-140336" algn="l">
              <a:lnSpc>
                <a:spcPts val="1768"/>
              </a:lnSpc>
              <a:spcBef>
                <a:spcPct val="0"/>
              </a:spcBef>
              <a:buFont typeface="Arial"/>
              <a:buChar char="•"/>
            </a:pPr>
            <a:r>
              <a:rPr lang="en-US" sz="1300" u="none" strike="noStrike">
                <a:solidFill>
                  <a:srgbClr val="000001"/>
                </a:solidFill>
                <a:latin typeface="IM Fell"/>
                <a:ea typeface="IM Fell"/>
                <a:cs typeface="IM Fell"/>
                <a:sym typeface="IM Fell"/>
              </a:rPr>
              <a:t>Predstava o Jurji Kršanskom u izvedbi Istra Inspirita</a:t>
            </a:r>
          </a:p>
          <a:p>
            <a:pPr marL="0" lvl="0" indent="0" algn="l">
              <a:lnSpc>
                <a:spcPts val="1768"/>
              </a:lnSpc>
              <a:spcBef>
                <a:spcPct val="0"/>
              </a:spcBef>
            </a:pPr>
            <a:r>
              <a:rPr lang="en-US" sz="1300" u="none" strike="noStrike">
                <a:solidFill>
                  <a:srgbClr val="000001"/>
                </a:solidFill>
                <a:latin typeface="IM Fell"/>
                <a:ea typeface="IM Fell"/>
                <a:cs typeface="IM Fell"/>
                <a:sym typeface="IM Fell"/>
              </a:rPr>
              <a:t> </a:t>
            </a:r>
          </a:p>
          <a:p>
            <a:pPr marL="0" lvl="0" indent="0" algn="l">
              <a:lnSpc>
                <a:spcPts val="1768"/>
              </a:lnSpc>
              <a:spcBef>
                <a:spcPct val="0"/>
              </a:spcBef>
            </a:pPr>
            <a:r>
              <a:rPr lang="en-US" sz="1300" u="none" strike="noStrike">
                <a:solidFill>
                  <a:srgbClr val="000001"/>
                </a:solidFill>
                <a:latin typeface="IM Fell"/>
                <a:ea typeface="IM Fell"/>
                <a:cs typeface="IM Fell"/>
                <a:sym typeface="IM Fell"/>
              </a:rPr>
              <a:t>Cilj projekta je upoznati povijest staroga grada Kršana i legendu o Jurju Kršanskom zvanom Kragulj z Kršana.</a:t>
            </a:r>
          </a:p>
          <a:p>
            <a:pPr marL="0" lvl="0" indent="0" algn="l">
              <a:lnSpc>
                <a:spcPts val="1546"/>
              </a:lnSpc>
              <a:spcBef>
                <a:spcPct val="0"/>
              </a:spcBef>
            </a:pPr>
            <a:endParaRPr lang="en-US" sz="1300" u="none" strike="noStrike">
              <a:solidFill>
                <a:srgbClr val="000001"/>
              </a:solidFill>
              <a:latin typeface="IM Fell"/>
              <a:ea typeface="IM Fell"/>
              <a:cs typeface="IM Fell"/>
              <a:sym typeface="IM Fell"/>
            </a:endParaRPr>
          </a:p>
        </p:txBody>
      </p:sp>
      <p:sp>
        <p:nvSpPr>
          <p:cNvPr id="4" name="Freeform 4"/>
          <p:cNvSpPr/>
          <p:nvPr/>
        </p:nvSpPr>
        <p:spPr>
          <a:xfrm rot="-7157375">
            <a:off x="5391161" y="5706890"/>
            <a:ext cx="814434" cy="1583756"/>
          </a:xfrm>
          <a:custGeom>
            <a:avLst/>
            <a:gdLst/>
            <a:ahLst/>
            <a:cxnLst/>
            <a:rect l="l" t="t" r="r" b="b"/>
            <a:pathLst>
              <a:path w="814434" h="1583756">
                <a:moveTo>
                  <a:pt x="0" y="0"/>
                </a:moveTo>
                <a:lnTo>
                  <a:pt x="814434" y="0"/>
                </a:lnTo>
                <a:lnTo>
                  <a:pt x="814434" y="1583756"/>
                </a:lnTo>
                <a:lnTo>
                  <a:pt x="0" y="1583756"/>
                </a:lnTo>
                <a:lnTo>
                  <a:pt x="0" y="0"/>
                </a:lnTo>
                <a:close/>
              </a:path>
            </a:pathLst>
          </a:custGeom>
          <a:blipFill>
            <a:blip r:embed="rId4">
              <a:extLst>
                <a:ext uri="{96DAC541-7B7A-43D3-8B79-37D633B846F1}">
                  <asvg:svgBlip xmlns:asvg="http://schemas.microsoft.com/office/drawing/2016/SVG/main" xmlns="" r:embed="rId5"/>
                </a:ext>
              </a:extLst>
            </a:blip>
            <a:stretch>
              <a:fillRect b="-26973"/>
            </a:stretch>
          </a:blipFill>
        </p:spPr>
      </p:sp>
      <p:sp>
        <p:nvSpPr>
          <p:cNvPr id="5" name="Freeform 5"/>
          <p:cNvSpPr/>
          <p:nvPr/>
        </p:nvSpPr>
        <p:spPr>
          <a:xfrm rot="4468650">
            <a:off x="5985152" y="169522"/>
            <a:ext cx="999523" cy="1060502"/>
          </a:xfrm>
          <a:custGeom>
            <a:avLst/>
            <a:gdLst/>
            <a:ahLst/>
            <a:cxnLst/>
            <a:rect l="l" t="t" r="r" b="b"/>
            <a:pathLst>
              <a:path w="999523" h="1060502">
                <a:moveTo>
                  <a:pt x="0" y="0"/>
                </a:moveTo>
                <a:lnTo>
                  <a:pt x="999523" y="0"/>
                </a:lnTo>
                <a:lnTo>
                  <a:pt x="999523" y="1060502"/>
                </a:lnTo>
                <a:lnTo>
                  <a:pt x="0" y="106050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rot="3018018">
            <a:off x="127139" y="5881759"/>
            <a:ext cx="1973976" cy="528352"/>
          </a:xfrm>
          <a:custGeom>
            <a:avLst/>
            <a:gdLst/>
            <a:ahLst/>
            <a:cxnLst/>
            <a:rect l="l" t="t" r="r" b="b"/>
            <a:pathLst>
              <a:path w="1973976" h="528352">
                <a:moveTo>
                  <a:pt x="0" y="0"/>
                </a:moveTo>
                <a:lnTo>
                  <a:pt x="1973977" y="0"/>
                </a:lnTo>
                <a:lnTo>
                  <a:pt x="1973977" y="528352"/>
                </a:lnTo>
                <a:lnTo>
                  <a:pt x="0" y="528352"/>
                </a:lnTo>
                <a:lnTo>
                  <a:pt x="0" y="0"/>
                </a:lnTo>
                <a:close/>
              </a:path>
            </a:pathLst>
          </a:custGeom>
          <a:blipFill>
            <a:blip r:embed="rId8">
              <a:extLst>
                <a:ext uri="{96DAC541-7B7A-43D3-8B79-37D633B846F1}">
                  <asvg:svgBlip xmlns:asvg="http://schemas.microsoft.com/office/drawing/2016/SVG/main" xmlns="" r:embed="rId9"/>
                </a:ext>
              </a:extLst>
            </a:blip>
            <a:stretch>
              <a:fillRect r="-9775" b="-278811"/>
            </a:stretch>
          </a:blipFill>
        </p:spPr>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5CAD6"/>
        </a:solidFill>
        <a:effectLst/>
      </p:bgPr>
    </p:bg>
    <p:spTree>
      <p:nvGrpSpPr>
        <p:cNvPr id="1" name=""/>
        <p:cNvGrpSpPr/>
        <p:nvPr/>
      </p:nvGrpSpPr>
      <p:grpSpPr>
        <a:xfrm>
          <a:off x="0" y="0"/>
          <a:ext cx="0" cy="0"/>
          <a:chOff x="0" y="0"/>
          <a:chExt cx="0" cy="0"/>
        </a:xfrm>
      </p:grpSpPr>
      <p:sp>
        <p:nvSpPr>
          <p:cNvPr id="2" name="Freeform 2"/>
          <p:cNvSpPr/>
          <p:nvPr/>
        </p:nvSpPr>
        <p:spPr>
          <a:xfrm>
            <a:off x="731520" y="592879"/>
            <a:ext cx="5852160" cy="6129442"/>
          </a:xfrm>
          <a:custGeom>
            <a:avLst/>
            <a:gdLst/>
            <a:ahLst/>
            <a:cxnLst/>
            <a:rect l="l" t="t" r="r" b="b"/>
            <a:pathLst>
              <a:path w="5852160" h="6129442">
                <a:moveTo>
                  <a:pt x="0" y="0"/>
                </a:moveTo>
                <a:lnTo>
                  <a:pt x="5852160" y="0"/>
                </a:lnTo>
                <a:lnTo>
                  <a:pt x="5852160" y="6129442"/>
                </a:lnTo>
                <a:lnTo>
                  <a:pt x="0" y="6129442"/>
                </a:lnTo>
                <a:lnTo>
                  <a:pt x="0" y="0"/>
                </a:lnTo>
                <a:close/>
              </a:path>
            </a:pathLst>
          </a:custGeom>
          <a:blipFill>
            <a:blip r:embed="rId2">
              <a:extLst>
                <a:ext uri="{96DAC541-7B7A-43D3-8B79-37D633B846F1}">
                  <asvg:svgBlip xmlns:asvg="http://schemas.microsoft.com/office/drawing/2016/SVG/main" xmlns="" r:embed="rId3"/>
                </a:ext>
              </a:extLst>
            </a:blip>
            <a:stretch>
              <a:fillRect l="-13067" t="-5319" r="-11686" b="-4695"/>
            </a:stretch>
          </a:blipFill>
        </p:spPr>
      </p:sp>
      <p:sp>
        <p:nvSpPr>
          <p:cNvPr id="3" name="Freeform 3"/>
          <p:cNvSpPr/>
          <p:nvPr/>
        </p:nvSpPr>
        <p:spPr>
          <a:xfrm rot="-7157375">
            <a:off x="5391161" y="5706890"/>
            <a:ext cx="814434" cy="1583756"/>
          </a:xfrm>
          <a:custGeom>
            <a:avLst/>
            <a:gdLst/>
            <a:ahLst/>
            <a:cxnLst/>
            <a:rect l="l" t="t" r="r" b="b"/>
            <a:pathLst>
              <a:path w="814434" h="1583756">
                <a:moveTo>
                  <a:pt x="0" y="0"/>
                </a:moveTo>
                <a:lnTo>
                  <a:pt x="814434" y="0"/>
                </a:lnTo>
                <a:lnTo>
                  <a:pt x="814434" y="1583756"/>
                </a:lnTo>
                <a:lnTo>
                  <a:pt x="0" y="1583756"/>
                </a:lnTo>
                <a:lnTo>
                  <a:pt x="0" y="0"/>
                </a:lnTo>
                <a:close/>
              </a:path>
            </a:pathLst>
          </a:custGeom>
          <a:blipFill>
            <a:blip r:embed="rId4">
              <a:extLst>
                <a:ext uri="{96DAC541-7B7A-43D3-8B79-37D633B846F1}">
                  <asvg:svgBlip xmlns:asvg="http://schemas.microsoft.com/office/drawing/2016/SVG/main" xmlns="" r:embed="rId5"/>
                </a:ext>
              </a:extLst>
            </a:blip>
            <a:stretch>
              <a:fillRect b="-26973"/>
            </a:stretch>
          </a:blipFill>
        </p:spPr>
      </p:sp>
      <p:sp>
        <p:nvSpPr>
          <p:cNvPr id="4" name="Freeform 4"/>
          <p:cNvSpPr/>
          <p:nvPr/>
        </p:nvSpPr>
        <p:spPr>
          <a:xfrm rot="4468650">
            <a:off x="5985152" y="169522"/>
            <a:ext cx="999523" cy="1060502"/>
          </a:xfrm>
          <a:custGeom>
            <a:avLst/>
            <a:gdLst/>
            <a:ahLst/>
            <a:cxnLst/>
            <a:rect l="l" t="t" r="r" b="b"/>
            <a:pathLst>
              <a:path w="999523" h="1060502">
                <a:moveTo>
                  <a:pt x="0" y="0"/>
                </a:moveTo>
                <a:lnTo>
                  <a:pt x="999523" y="0"/>
                </a:lnTo>
                <a:lnTo>
                  <a:pt x="999523" y="1060502"/>
                </a:lnTo>
                <a:lnTo>
                  <a:pt x="0" y="106050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018018">
            <a:off x="127139" y="5881759"/>
            <a:ext cx="1973976" cy="528352"/>
          </a:xfrm>
          <a:custGeom>
            <a:avLst/>
            <a:gdLst/>
            <a:ahLst/>
            <a:cxnLst/>
            <a:rect l="l" t="t" r="r" b="b"/>
            <a:pathLst>
              <a:path w="1973976" h="528352">
                <a:moveTo>
                  <a:pt x="0" y="0"/>
                </a:moveTo>
                <a:lnTo>
                  <a:pt x="1973977" y="0"/>
                </a:lnTo>
                <a:lnTo>
                  <a:pt x="1973977" y="528352"/>
                </a:lnTo>
                <a:lnTo>
                  <a:pt x="0" y="528352"/>
                </a:lnTo>
                <a:lnTo>
                  <a:pt x="0" y="0"/>
                </a:lnTo>
                <a:close/>
              </a:path>
            </a:pathLst>
          </a:custGeom>
          <a:blipFill>
            <a:blip r:embed="rId8">
              <a:extLst>
                <a:ext uri="{96DAC541-7B7A-43D3-8B79-37D633B846F1}">
                  <asvg:svgBlip xmlns:asvg="http://schemas.microsoft.com/office/drawing/2016/SVG/main" xmlns="" r:embed="rId9"/>
                </a:ext>
              </a:extLst>
            </a:blip>
            <a:stretch>
              <a:fillRect r="-9775" b="-278811"/>
            </a:stretch>
          </a:blipFill>
        </p:spPr>
      </p:sp>
      <p:sp>
        <p:nvSpPr>
          <p:cNvPr id="6" name="Freeform 6"/>
          <p:cNvSpPr/>
          <p:nvPr/>
        </p:nvSpPr>
        <p:spPr>
          <a:xfrm>
            <a:off x="1406472" y="4085338"/>
            <a:ext cx="4502257" cy="2264919"/>
          </a:xfrm>
          <a:custGeom>
            <a:avLst/>
            <a:gdLst/>
            <a:ahLst/>
            <a:cxnLst/>
            <a:rect l="l" t="t" r="r" b="b"/>
            <a:pathLst>
              <a:path w="4502257" h="2264919">
                <a:moveTo>
                  <a:pt x="0" y="0"/>
                </a:moveTo>
                <a:lnTo>
                  <a:pt x="4502256" y="0"/>
                </a:lnTo>
                <a:lnTo>
                  <a:pt x="4502256" y="2264919"/>
                </a:lnTo>
                <a:lnTo>
                  <a:pt x="0" y="2264919"/>
                </a:lnTo>
                <a:lnTo>
                  <a:pt x="0" y="0"/>
                </a:lnTo>
                <a:close/>
              </a:path>
            </a:pathLst>
          </a:custGeom>
          <a:blipFill>
            <a:blip r:embed="rId10"/>
            <a:stretch>
              <a:fillRect t="-24543" b="-24543"/>
            </a:stretch>
          </a:blipFill>
        </p:spPr>
      </p:sp>
      <p:sp>
        <p:nvSpPr>
          <p:cNvPr id="7" name="TextBox 7"/>
          <p:cNvSpPr txBox="1"/>
          <p:nvPr/>
        </p:nvSpPr>
        <p:spPr>
          <a:xfrm>
            <a:off x="1296121" y="1699927"/>
            <a:ext cx="4958442" cy="2508518"/>
          </a:xfrm>
          <a:prstGeom prst="rect">
            <a:avLst/>
          </a:prstGeom>
        </p:spPr>
        <p:txBody>
          <a:bodyPr lIns="0" tIns="0" rIns="0" bIns="0" rtlCol="0" anchor="t">
            <a:spAutoFit/>
          </a:bodyPr>
          <a:lstStyle/>
          <a:p>
            <a:pPr algn="just">
              <a:lnSpc>
                <a:spcPts val="1682"/>
              </a:lnSpc>
            </a:pPr>
            <a:r>
              <a:rPr lang="en-US" sz="1236">
                <a:solidFill>
                  <a:srgbClr val="000001"/>
                </a:solidFill>
                <a:latin typeface="IM Fell"/>
                <a:ea typeface="IM Fell"/>
                <a:cs typeface="IM Fell"/>
                <a:sym typeface="IM Fell"/>
              </a:rPr>
              <a:t>   U ponedjeljak, 7. travnja 2025. godine naši učenici razredne nastave u pratnji svojih učiteljica posjetili su Tematski park Sanc. Michael nedaleko Svetvinčenta, destinaciju ispunjenu avanturama i srednjovjekovnim pričama.</a:t>
            </a:r>
          </a:p>
          <a:p>
            <a:pPr algn="just">
              <a:lnSpc>
                <a:spcPts val="1682"/>
              </a:lnSpc>
            </a:pPr>
            <a:r>
              <a:rPr lang="en-US" sz="1236">
                <a:solidFill>
                  <a:srgbClr val="000001"/>
                </a:solidFill>
                <a:latin typeface="IM Fell"/>
                <a:ea typeface="IM Fell"/>
                <a:cs typeface="IM Fell"/>
                <a:sym typeface="IM Fell"/>
              </a:rPr>
              <a:t>   Sanc. Michael sastoji se od dvorca površine 400 kvadratnih metara, a izgrađen je od drvenih trupaca. Osim impresivnog zdanja, učenici su uživali na dječjem vrtuljku, isprobali su sprave za mučenje, poigrali se. U suvenirnici su izabrali mali darak za roditelje i prijatelje te uživali u brojnim drugim zanimljivostima tipičnima za srednji vijek.</a:t>
            </a:r>
          </a:p>
          <a:p>
            <a:pPr algn="just">
              <a:lnSpc>
                <a:spcPts val="1682"/>
              </a:lnSpc>
            </a:pPr>
            <a:r>
              <a:rPr lang="en-US" sz="1236">
                <a:solidFill>
                  <a:srgbClr val="000001"/>
                </a:solidFill>
                <a:latin typeface="IM Fell"/>
                <a:ea typeface="IM Fell"/>
                <a:cs typeface="IM Fell"/>
                <a:sym typeface="IM Fell"/>
              </a:rPr>
              <a:t>   Mogućnost uživanja u prirodnom okruženju i druženje sa životinjama bilo je nezaboravno iskustvo za naše učenike. Posebno su istakli druženje s domaćim životinjama. Predivan dan za predivnu izvanučioničku nastavu!</a:t>
            </a:r>
          </a:p>
          <a:p>
            <a:pPr marL="0" lvl="0" indent="0" algn="just">
              <a:lnSpc>
                <a:spcPts val="1682"/>
              </a:lnSpc>
              <a:spcBef>
                <a:spcPct val="0"/>
              </a:spcBef>
            </a:pPr>
            <a:endParaRPr lang="en-US" sz="1236">
              <a:solidFill>
                <a:srgbClr val="000001"/>
              </a:solidFill>
              <a:latin typeface="IM Fell"/>
              <a:ea typeface="IM Fell"/>
              <a:cs typeface="IM Fell"/>
              <a:sym typeface="IM Fell"/>
            </a:endParaRPr>
          </a:p>
        </p:txBody>
      </p:sp>
      <p:sp>
        <p:nvSpPr>
          <p:cNvPr id="8" name="TextBox 8"/>
          <p:cNvSpPr txBox="1"/>
          <p:nvPr/>
        </p:nvSpPr>
        <p:spPr>
          <a:xfrm>
            <a:off x="2132702" y="1142696"/>
            <a:ext cx="3049797" cy="367040"/>
          </a:xfrm>
          <a:prstGeom prst="rect">
            <a:avLst/>
          </a:prstGeom>
        </p:spPr>
        <p:txBody>
          <a:bodyPr lIns="0" tIns="0" rIns="0" bIns="0" rtlCol="0" anchor="t">
            <a:spAutoFit/>
          </a:bodyPr>
          <a:lstStyle/>
          <a:p>
            <a:pPr algn="ctr">
              <a:lnSpc>
                <a:spcPts val="2777"/>
              </a:lnSpc>
            </a:pPr>
            <a:r>
              <a:rPr lang="en-US" sz="2722">
                <a:solidFill>
                  <a:srgbClr val="000001"/>
                </a:solidFill>
                <a:latin typeface="IM Fell"/>
                <a:ea typeface="IM Fell"/>
                <a:cs typeface="IM Fell"/>
                <a:sym typeface="IM Fell"/>
              </a:rPr>
              <a:t>Travanj</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5CAD6"/>
        </a:solidFill>
        <a:effectLst/>
      </p:bgPr>
    </p:bg>
    <p:spTree>
      <p:nvGrpSpPr>
        <p:cNvPr id="1" name=""/>
        <p:cNvGrpSpPr/>
        <p:nvPr/>
      </p:nvGrpSpPr>
      <p:grpSpPr>
        <a:xfrm>
          <a:off x="0" y="0"/>
          <a:ext cx="0" cy="0"/>
          <a:chOff x="0" y="0"/>
          <a:chExt cx="0" cy="0"/>
        </a:xfrm>
      </p:grpSpPr>
      <p:sp>
        <p:nvSpPr>
          <p:cNvPr id="2" name="Freeform 2"/>
          <p:cNvSpPr/>
          <p:nvPr/>
        </p:nvSpPr>
        <p:spPr>
          <a:xfrm>
            <a:off x="686825" y="593335"/>
            <a:ext cx="5941550" cy="6128529"/>
          </a:xfrm>
          <a:custGeom>
            <a:avLst/>
            <a:gdLst/>
            <a:ahLst/>
            <a:cxnLst/>
            <a:rect l="l" t="t" r="r" b="b"/>
            <a:pathLst>
              <a:path w="5941550" h="6128529">
                <a:moveTo>
                  <a:pt x="0" y="0"/>
                </a:moveTo>
                <a:lnTo>
                  <a:pt x="5941550" y="0"/>
                </a:lnTo>
                <a:lnTo>
                  <a:pt x="5941550" y="6128530"/>
                </a:lnTo>
                <a:lnTo>
                  <a:pt x="0" y="6128530"/>
                </a:lnTo>
                <a:lnTo>
                  <a:pt x="0" y="0"/>
                </a:lnTo>
                <a:close/>
              </a:path>
            </a:pathLst>
          </a:custGeom>
          <a:blipFill>
            <a:blip r:embed="rId2">
              <a:extLst>
                <a:ext uri="{96DAC541-7B7A-43D3-8B79-37D633B846F1}">
                  <asvg:svgBlip xmlns:asvg="http://schemas.microsoft.com/office/drawing/2016/SVG/main" xmlns="" r:embed="rId3"/>
                </a:ext>
              </a:extLst>
            </a:blip>
            <a:stretch>
              <a:fillRect l="-10306" t="-1998" r="-7810" b="-3769"/>
            </a:stretch>
          </a:blipFill>
        </p:spPr>
      </p:sp>
      <p:sp>
        <p:nvSpPr>
          <p:cNvPr id="3" name="TextBox 3"/>
          <p:cNvSpPr txBox="1"/>
          <p:nvPr/>
        </p:nvSpPr>
        <p:spPr>
          <a:xfrm>
            <a:off x="1271413" y="1619415"/>
            <a:ext cx="4997182" cy="4997449"/>
          </a:xfrm>
          <a:prstGeom prst="rect">
            <a:avLst/>
          </a:prstGeom>
        </p:spPr>
        <p:txBody>
          <a:bodyPr lIns="0" tIns="0" rIns="0" bIns="0" rtlCol="0" anchor="t">
            <a:spAutoFit/>
          </a:bodyPr>
          <a:lstStyle/>
          <a:p>
            <a:pPr algn="ctr">
              <a:lnSpc>
                <a:spcPts val="1820"/>
              </a:lnSpc>
            </a:pPr>
            <a:r>
              <a:rPr lang="en-US" sz="1300" spc="-19">
                <a:solidFill>
                  <a:srgbClr val="000001"/>
                </a:solidFill>
                <a:latin typeface="IM Fell"/>
                <a:ea typeface="IM Fell"/>
                <a:cs typeface="IM Fell"/>
                <a:sym typeface="IM Fell"/>
              </a:rPr>
              <a:t>Igrali smo se i promatrali životinje. Kasnije sam si kupio samostrel. Jako sam zadovoljan.</a:t>
            </a:r>
          </a:p>
          <a:p>
            <a:pPr algn="ctr">
              <a:lnSpc>
                <a:spcPts val="1820"/>
              </a:lnSpc>
            </a:pPr>
            <a:r>
              <a:rPr lang="en-US" sz="1300" spc="-19">
                <a:solidFill>
                  <a:srgbClr val="000001"/>
                </a:solidFill>
                <a:latin typeface="IM Fell"/>
                <a:ea typeface="IM Fell"/>
                <a:cs typeface="IM Fell"/>
                <a:sym typeface="IM Fell"/>
              </a:rPr>
              <a:t>                                                                           Diego, 3.r.</a:t>
            </a:r>
          </a:p>
          <a:p>
            <a:pPr algn="ctr">
              <a:lnSpc>
                <a:spcPts val="1820"/>
              </a:lnSpc>
            </a:pPr>
            <a:endParaRPr lang="en-US" sz="1300" spc="-19">
              <a:solidFill>
                <a:srgbClr val="000001"/>
              </a:solidFill>
              <a:latin typeface="IM Fell"/>
              <a:ea typeface="IM Fell"/>
              <a:cs typeface="IM Fell"/>
              <a:sym typeface="IM Fell"/>
            </a:endParaRPr>
          </a:p>
          <a:p>
            <a:pPr algn="ctr">
              <a:lnSpc>
                <a:spcPts val="1820"/>
              </a:lnSpc>
            </a:pPr>
            <a:r>
              <a:rPr lang="en-US" sz="1300" spc="-19">
                <a:solidFill>
                  <a:srgbClr val="000001"/>
                </a:solidFill>
                <a:latin typeface="IM Fell"/>
                <a:ea typeface="IM Fell"/>
                <a:cs typeface="IM Fell"/>
                <a:sym typeface="IM Fell"/>
              </a:rPr>
              <a:t>U parku je bilo puno zanimljivih igara za djecu. Nakon igre, jeli smo sladoled. Bilo mi je jako lijepo, opet ću doći!</a:t>
            </a:r>
          </a:p>
          <a:p>
            <a:pPr algn="ctr">
              <a:lnSpc>
                <a:spcPts val="1820"/>
              </a:lnSpc>
            </a:pPr>
            <a:r>
              <a:rPr lang="en-US" sz="1300" spc="-19">
                <a:solidFill>
                  <a:srgbClr val="000001"/>
                </a:solidFill>
                <a:latin typeface="IM Fell"/>
                <a:ea typeface="IM Fell"/>
                <a:cs typeface="IM Fell"/>
                <a:sym typeface="IM Fell"/>
              </a:rPr>
              <a:t>                                                                                Valentina, 3.r.</a:t>
            </a:r>
          </a:p>
          <a:p>
            <a:pPr algn="ctr">
              <a:lnSpc>
                <a:spcPts val="1820"/>
              </a:lnSpc>
            </a:pPr>
            <a:endParaRPr lang="en-US" sz="1300" spc="-19">
              <a:solidFill>
                <a:srgbClr val="000001"/>
              </a:solidFill>
              <a:latin typeface="IM Fell"/>
              <a:ea typeface="IM Fell"/>
              <a:cs typeface="IM Fell"/>
              <a:sym typeface="IM Fell"/>
            </a:endParaRPr>
          </a:p>
          <a:p>
            <a:pPr algn="ctr">
              <a:lnSpc>
                <a:spcPts val="1820"/>
              </a:lnSpc>
            </a:pPr>
            <a:r>
              <a:rPr lang="en-US" sz="1300" spc="-19">
                <a:solidFill>
                  <a:srgbClr val="000001"/>
                </a:solidFill>
                <a:latin typeface="IM Fell"/>
                <a:ea typeface="IM Fell"/>
                <a:cs typeface="IM Fell"/>
                <a:sym typeface="IM Fell"/>
              </a:rPr>
              <a:t>Na početku nam je bilo malo hladnije, ali poslije je postalo toplije. Čuvar nam je objašnjavao kako su nekad živjeli ljudi. Proveo nas je kroz igre i pokazao životinje. Penjali smo se, spuštali i čak smo jeli sladoled. Na kraju smo kupili suvenire i naša zabava je prebrzo završila.</a:t>
            </a:r>
          </a:p>
          <a:p>
            <a:pPr algn="ctr">
              <a:lnSpc>
                <a:spcPts val="1820"/>
              </a:lnSpc>
            </a:pPr>
            <a:r>
              <a:rPr lang="en-US" sz="1300" spc="-19">
                <a:solidFill>
                  <a:srgbClr val="000001"/>
                </a:solidFill>
                <a:latin typeface="IM Fell"/>
                <a:ea typeface="IM Fell"/>
                <a:cs typeface="IM Fell"/>
                <a:sym typeface="IM Fell"/>
              </a:rPr>
              <a:t>                                                                       Mia, 3.r.</a:t>
            </a:r>
          </a:p>
          <a:p>
            <a:pPr algn="ctr">
              <a:lnSpc>
                <a:spcPts val="1820"/>
              </a:lnSpc>
            </a:pPr>
            <a:endParaRPr lang="en-US" sz="1300" spc="-19">
              <a:solidFill>
                <a:srgbClr val="000001"/>
              </a:solidFill>
              <a:latin typeface="IM Fell"/>
              <a:ea typeface="IM Fell"/>
              <a:cs typeface="IM Fell"/>
              <a:sym typeface="IM Fell"/>
            </a:endParaRPr>
          </a:p>
          <a:p>
            <a:pPr algn="ctr">
              <a:lnSpc>
                <a:spcPts val="1820"/>
              </a:lnSpc>
            </a:pPr>
            <a:r>
              <a:rPr lang="en-US" sz="1300" spc="-19">
                <a:solidFill>
                  <a:srgbClr val="000001"/>
                </a:solidFill>
                <a:latin typeface="IM Fell"/>
                <a:ea typeface="IM Fell"/>
                <a:cs typeface="IM Fell"/>
                <a:sym typeface="IM Fell"/>
              </a:rPr>
              <a:t>Nakon što smo se poigrali, obilazili smo cijeli dvorac. Na kraju smo išli na sladoled i u suvenirnicu. Sretno smo se vratili kući.</a:t>
            </a:r>
          </a:p>
          <a:p>
            <a:pPr algn="ctr">
              <a:lnSpc>
                <a:spcPts val="1820"/>
              </a:lnSpc>
            </a:pPr>
            <a:r>
              <a:rPr lang="en-US" sz="1300" spc="-19">
                <a:solidFill>
                  <a:srgbClr val="000001"/>
                </a:solidFill>
                <a:latin typeface="IM Fell"/>
                <a:ea typeface="IM Fell"/>
                <a:cs typeface="IM Fell"/>
                <a:sym typeface="IM Fell"/>
              </a:rPr>
              <a:t>                                                                      Noa, 2.r.</a:t>
            </a:r>
          </a:p>
          <a:p>
            <a:pPr algn="ctr">
              <a:lnSpc>
                <a:spcPts val="1820"/>
              </a:lnSpc>
            </a:pPr>
            <a:endParaRPr lang="en-US" sz="1300" spc="-19">
              <a:solidFill>
                <a:srgbClr val="000001"/>
              </a:solidFill>
              <a:latin typeface="IM Fell"/>
              <a:ea typeface="IM Fell"/>
              <a:cs typeface="IM Fell"/>
              <a:sym typeface="IM Fell"/>
            </a:endParaRPr>
          </a:p>
          <a:p>
            <a:pPr algn="ctr">
              <a:lnSpc>
                <a:spcPts val="1820"/>
              </a:lnSpc>
            </a:pPr>
            <a:r>
              <a:rPr lang="en-US" sz="1300" spc="-19">
                <a:solidFill>
                  <a:srgbClr val="000001"/>
                </a:solidFill>
                <a:latin typeface="IM Fell"/>
                <a:ea typeface="IM Fell"/>
                <a:cs typeface="IM Fell"/>
                <a:sym typeface="IM Fell"/>
              </a:rPr>
              <a:t>Dočekao nas je vitez i ušli smo u dvorac. Pričao nam je priče. Nakon igre, vidjeli smo životinje. Brzo je došao kraj izleta i krenuli smo u školu.</a:t>
            </a:r>
          </a:p>
          <a:p>
            <a:pPr algn="ctr">
              <a:lnSpc>
                <a:spcPts val="1820"/>
              </a:lnSpc>
            </a:pPr>
            <a:r>
              <a:rPr lang="en-US" sz="1300" spc="-19">
                <a:solidFill>
                  <a:srgbClr val="000001"/>
                </a:solidFill>
                <a:latin typeface="IM Fell"/>
                <a:ea typeface="IM Fell"/>
                <a:cs typeface="IM Fell"/>
                <a:sym typeface="IM Fell"/>
              </a:rPr>
              <a:t>                                                                           Lucia, 2.r.</a:t>
            </a:r>
          </a:p>
          <a:p>
            <a:pPr algn="ctr">
              <a:lnSpc>
                <a:spcPts val="1680"/>
              </a:lnSpc>
            </a:pPr>
            <a:endParaRPr lang="en-US" sz="1300" spc="-19">
              <a:solidFill>
                <a:srgbClr val="000001"/>
              </a:solidFill>
              <a:latin typeface="IM Fell"/>
              <a:ea typeface="IM Fell"/>
              <a:cs typeface="IM Fell"/>
              <a:sym typeface="IM Fell"/>
            </a:endParaRPr>
          </a:p>
        </p:txBody>
      </p:sp>
      <p:sp>
        <p:nvSpPr>
          <p:cNvPr id="4" name="Freeform 4"/>
          <p:cNvSpPr/>
          <p:nvPr/>
        </p:nvSpPr>
        <p:spPr>
          <a:xfrm rot="2700000">
            <a:off x="439617" y="2780271"/>
            <a:ext cx="789108" cy="837250"/>
          </a:xfrm>
          <a:custGeom>
            <a:avLst/>
            <a:gdLst/>
            <a:ahLst/>
            <a:cxnLst/>
            <a:rect l="l" t="t" r="r" b="b"/>
            <a:pathLst>
              <a:path w="789108" h="837250">
                <a:moveTo>
                  <a:pt x="0" y="0"/>
                </a:moveTo>
                <a:lnTo>
                  <a:pt x="789108" y="0"/>
                </a:lnTo>
                <a:lnTo>
                  <a:pt x="789108" y="837249"/>
                </a:lnTo>
                <a:lnTo>
                  <a:pt x="0" y="83724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flipH="1">
            <a:off x="5135270" y="4028620"/>
            <a:ext cx="1448410" cy="2926080"/>
          </a:xfrm>
          <a:custGeom>
            <a:avLst/>
            <a:gdLst/>
            <a:ahLst/>
            <a:cxnLst/>
            <a:rect l="l" t="t" r="r" b="b"/>
            <a:pathLst>
              <a:path w="1448410" h="2926080">
                <a:moveTo>
                  <a:pt x="1448410" y="0"/>
                </a:moveTo>
                <a:lnTo>
                  <a:pt x="0" y="0"/>
                </a:lnTo>
                <a:lnTo>
                  <a:pt x="0" y="2926080"/>
                </a:lnTo>
                <a:lnTo>
                  <a:pt x="1448410" y="2926080"/>
                </a:lnTo>
                <a:lnTo>
                  <a:pt x="1448410" y="0"/>
                </a:lnTo>
                <a:close/>
              </a:path>
            </a:pathLst>
          </a:custGeom>
          <a:blipFill>
            <a:blip r:embed="rId6">
              <a:alphaModFix amt="39000"/>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401507" y="3928275"/>
            <a:ext cx="2015338" cy="2926080"/>
          </a:xfrm>
          <a:custGeom>
            <a:avLst/>
            <a:gdLst/>
            <a:ahLst/>
            <a:cxnLst/>
            <a:rect l="l" t="t" r="r" b="b"/>
            <a:pathLst>
              <a:path w="2015338" h="2926080">
                <a:moveTo>
                  <a:pt x="0" y="0"/>
                </a:moveTo>
                <a:lnTo>
                  <a:pt x="2015337" y="0"/>
                </a:lnTo>
                <a:lnTo>
                  <a:pt x="2015337" y="2926080"/>
                </a:lnTo>
                <a:lnTo>
                  <a:pt x="0" y="2926080"/>
                </a:lnTo>
                <a:lnTo>
                  <a:pt x="0" y="0"/>
                </a:lnTo>
                <a:close/>
              </a:path>
            </a:pathLst>
          </a:custGeom>
          <a:blipFill>
            <a:blip r:embed="rId8">
              <a:alphaModFix amt="40000"/>
              <a:extLst>
                <a:ext uri="{96DAC541-7B7A-43D3-8B79-37D633B846F1}">
                  <asvg:svgBlip xmlns:asvg="http://schemas.microsoft.com/office/drawing/2016/SVG/main" xmlns="" r:embed="rId9"/>
                </a:ext>
              </a:extLst>
            </a:blip>
            <a:stretch>
              <a:fillRect/>
            </a:stretch>
          </a:blipFill>
        </p:spPr>
      </p:sp>
      <p:sp>
        <p:nvSpPr>
          <p:cNvPr id="7" name="TextBox 7"/>
          <p:cNvSpPr txBox="1"/>
          <p:nvPr/>
        </p:nvSpPr>
        <p:spPr>
          <a:xfrm>
            <a:off x="1409175" y="746858"/>
            <a:ext cx="4381542" cy="880617"/>
          </a:xfrm>
          <a:prstGeom prst="rect">
            <a:avLst/>
          </a:prstGeom>
        </p:spPr>
        <p:txBody>
          <a:bodyPr lIns="0" tIns="0" rIns="0" bIns="0" rtlCol="0" anchor="t">
            <a:spAutoFit/>
          </a:bodyPr>
          <a:lstStyle/>
          <a:p>
            <a:pPr marL="0" lvl="0" indent="0" algn="ctr">
              <a:lnSpc>
                <a:spcPts val="3536"/>
              </a:lnSpc>
              <a:spcBef>
                <a:spcPct val="0"/>
              </a:spcBef>
            </a:pPr>
            <a:r>
              <a:rPr lang="en-US" sz="2600">
                <a:solidFill>
                  <a:srgbClr val="000001"/>
                </a:solidFill>
                <a:latin typeface="IM Fell"/>
                <a:ea typeface="IM Fell"/>
                <a:cs typeface="IM Fell"/>
                <a:sym typeface="IM Fell"/>
              </a:rPr>
              <a:t>Učenički dojmovi o terenskoj nastavi u Sanc. Michael</a:t>
            </a:r>
          </a:p>
        </p:txBody>
      </p:sp>
      <p:sp>
        <p:nvSpPr>
          <p:cNvPr id="8" name="Freeform 8"/>
          <p:cNvSpPr/>
          <p:nvPr/>
        </p:nvSpPr>
        <p:spPr>
          <a:xfrm rot="4468650">
            <a:off x="5768834" y="201269"/>
            <a:ext cx="999523" cy="1060502"/>
          </a:xfrm>
          <a:custGeom>
            <a:avLst/>
            <a:gdLst/>
            <a:ahLst/>
            <a:cxnLst/>
            <a:rect l="l" t="t" r="r" b="b"/>
            <a:pathLst>
              <a:path w="999523" h="1060502">
                <a:moveTo>
                  <a:pt x="0" y="0"/>
                </a:moveTo>
                <a:lnTo>
                  <a:pt x="999523" y="0"/>
                </a:lnTo>
                <a:lnTo>
                  <a:pt x="999523" y="1060502"/>
                </a:lnTo>
                <a:lnTo>
                  <a:pt x="0" y="106050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5CAD6"/>
        </a:solidFill>
        <a:effectLst/>
      </p:bgPr>
    </p:bg>
    <p:spTree>
      <p:nvGrpSpPr>
        <p:cNvPr id="1" name=""/>
        <p:cNvGrpSpPr/>
        <p:nvPr/>
      </p:nvGrpSpPr>
      <p:grpSpPr>
        <a:xfrm>
          <a:off x="0" y="0"/>
          <a:ext cx="0" cy="0"/>
          <a:chOff x="0" y="0"/>
          <a:chExt cx="0" cy="0"/>
        </a:xfrm>
      </p:grpSpPr>
      <p:sp>
        <p:nvSpPr>
          <p:cNvPr id="2" name="Freeform 2"/>
          <p:cNvSpPr/>
          <p:nvPr/>
        </p:nvSpPr>
        <p:spPr>
          <a:xfrm>
            <a:off x="731520" y="592879"/>
            <a:ext cx="5852160" cy="6129442"/>
          </a:xfrm>
          <a:custGeom>
            <a:avLst/>
            <a:gdLst/>
            <a:ahLst/>
            <a:cxnLst/>
            <a:rect l="l" t="t" r="r" b="b"/>
            <a:pathLst>
              <a:path w="5852160" h="6129442">
                <a:moveTo>
                  <a:pt x="0" y="0"/>
                </a:moveTo>
                <a:lnTo>
                  <a:pt x="5852160" y="0"/>
                </a:lnTo>
                <a:lnTo>
                  <a:pt x="5852160" y="6129442"/>
                </a:lnTo>
                <a:lnTo>
                  <a:pt x="0" y="6129442"/>
                </a:lnTo>
                <a:lnTo>
                  <a:pt x="0" y="0"/>
                </a:lnTo>
                <a:close/>
              </a:path>
            </a:pathLst>
          </a:custGeom>
          <a:blipFill>
            <a:blip r:embed="rId2">
              <a:extLst>
                <a:ext uri="{96DAC541-7B7A-43D3-8B79-37D633B846F1}">
                  <asvg:svgBlip xmlns:asvg="http://schemas.microsoft.com/office/drawing/2016/SVG/main" xmlns="" r:embed="rId3"/>
                </a:ext>
              </a:extLst>
            </a:blip>
            <a:stretch>
              <a:fillRect l="-13067" t="-5319" r="-11686" b="-4695"/>
            </a:stretch>
          </a:blipFill>
        </p:spPr>
      </p:sp>
      <p:sp>
        <p:nvSpPr>
          <p:cNvPr id="3" name="Freeform 3"/>
          <p:cNvSpPr/>
          <p:nvPr/>
        </p:nvSpPr>
        <p:spPr>
          <a:xfrm rot="-7157375">
            <a:off x="5391161" y="5706890"/>
            <a:ext cx="814434" cy="1583756"/>
          </a:xfrm>
          <a:custGeom>
            <a:avLst/>
            <a:gdLst/>
            <a:ahLst/>
            <a:cxnLst/>
            <a:rect l="l" t="t" r="r" b="b"/>
            <a:pathLst>
              <a:path w="814434" h="1583756">
                <a:moveTo>
                  <a:pt x="0" y="0"/>
                </a:moveTo>
                <a:lnTo>
                  <a:pt x="814434" y="0"/>
                </a:lnTo>
                <a:lnTo>
                  <a:pt x="814434" y="1583756"/>
                </a:lnTo>
                <a:lnTo>
                  <a:pt x="0" y="1583756"/>
                </a:lnTo>
                <a:lnTo>
                  <a:pt x="0" y="0"/>
                </a:lnTo>
                <a:close/>
              </a:path>
            </a:pathLst>
          </a:custGeom>
          <a:blipFill>
            <a:blip r:embed="rId4">
              <a:extLst>
                <a:ext uri="{96DAC541-7B7A-43D3-8B79-37D633B846F1}">
                  <asvg:svgBlip xmlns:asvg="http://schemas.microsoft.com/office/drawing/2016/SVG/main" xmlns="" r:embed="rId5"/>
                </a:ext>
              </a:extLst>
            </a:blip>
            <a:stretch>
              <a:fillRect b="-26973"/>
            </a:stretch>
          </a:blipFill>
        </p:spPr>
      </p:sp>
      <p:sp>
        <p:nvSpPr>
          <p:cNvPr id="4" name="Freeform 4"/>
          <p:cNvSpPr/>
          <p:nvPr/>
        </p:nvSpPr>
        <p:spPr>
          <a:xfrm rot="4468650">
            <a:off x="5985152" y="169522"/>
            <a:ext cx="999523" cy="1060502"/>
          </a:xfrm>
          <a:custGeom>
            <a:avLst/>
            <a:gdLst/>
            <a:ahLst/>
            <a:cxnLst/>
            <a:rect l="l" t="t" r="r" b="b"/>
            <a:pathLst>
              <a:path w="999523" h="1060502">
                <a:moveTo>
                  <a:pt x="0" y="0"/>
                </a:moveTo>
                <a:lnTo>
                  <a:pt x="999523" y="0"/>
                </a:lnTo>
                <a:lnTo>
                  <a:pt x="999523" y="1060502"/>
                </a:lnTo>
                <a:lnTo>
                  <a:pt x="0" y="106050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018018">
            <a:off x="127139" y="5881759"/>
            <a:ext cx="1973976" cy="528352"/>
          </a:xfrm>
          <a:custGeom>
            <a:avLst/>
            <a:gdLst/>
            <a:ahLst/>
            <a:cxnLst/>
            <a:rect l="l" t="t" r="r" b="b"/>
            <a:pathLst>
              <a:path w="1973976" h="528352">
                <a:moveTo>
                  <a:pt x="0" y="0"/>
                </a:moveTo>
                <a:lnTo>
                  <a:pt x="1973977" y="0"/>
                </a:lnTo>
                <a:lnTo>
                  <a:pt x="1973977" y="528352"/>
                </a:lnTo>
                <a:lnTo>
                  <a:pt x="0" y="528352"/>
                </a:lnTo>
                <a:lnTo>
                  <a:pt x="0" y="0"/>
                </a:lnTo>
                <a:close/>
              </a:path>
            </a:pathLst>
          </a:custGeom>
          <a:blipFill>
            <a:blip r:embed="rId8">
              <a:extLst>
                <a:ext uri="{96DAC541-7B7A-43D3-8B79-37D633B846F1}">
                  <asvg:svgBlip xmlns:asvg="http://schemas.microsoft.com/office/drawing/2016/SVG/main" xmlns="" r:embed="rId9"/>
                </a:ext>
              </a:extLst>
            </a:blip>
            <a:stretch>
              <a:fillRect r="-9775" b="-278811"/>
            </a:stretch>
          </a:blipFill>
        </p:spPr>
      </p:sp>
      <p:sp>
        <p:nvSpPr>
          <p:cNvPr id="6" name="Freeform 6"/>
          <p:cNvSpPr/>
          <p:nvPr/>
        </p:nvSpPr>
        <p:spPr>
          <a:xfrm>
            <a:off x="1287138" y="1851650"/>
            <a:ext cx="2851922" cy="2138941"/>
          </a:xfrm>
          <a:custGeom>
            <a:avLst/>
            <a:gdLst/>
            <a:ahLst/>
            <a:cxnLst/>
            <a:rect l="l" t="t" r="r" b="b"/>
            <a:pathLst>
              <a:path w="2851922" h="2138941">
                <a:moveTo>
                  <a:pt x="0" y="0"/>
                </a:moveTo>
                <a:lnTo>
                  <a:pt x="2851922" y="0"/>
                </a:lnTo>
                <a:lnTo>
                  <a:pt x="2851922" y="2138941"/>
                </a:lnTo>
                <a:lnTo>
                  <a:pt x="0" y="2138941"/>
                </a:lnTo>
                <a:lnTo>
                  <a:pt x="0" y="0"/>
                </a:lnTo>
                <a:close/>
              </a:path>
            </a:pathLst>
          </a:custGeom>
          <a:blipFill>
            <a:blip r:embed="rId10"/>
            <a:stretch>
              <a:fillRect/>
            </a:stretch>
          </a:blipFill>
        </p:spPr>
      </p:sp>
      <p:sp>
        <p:nvSpPr>
          <p:cNvPr id="7" name="Freeform 7"/>
          <p:cNvSpPr/>
          <p:nvPr/>
        </p:nvSpPr>
        <p:spPr>
          <a:xfrm>
            <a:off x="4236053" y="1851650"/>
            <a:ext cx="1604206" cy="2138941"/>
          </a:xfrm>
          <a:custGeom>
            <a:avLst/>
            <a:gdLst/>
            <a:ahLst/>
            <a:cxnLst/>
            <a:rect l="l" t="t" r="r" b="b"/>
            <a:pathLst>
              <a:path w="1604206" h="2138941">
                <a:moveTo>
                  <a:pt x="0" y="0"/>
                </a:moveTo>
                <a:lnTo>
                  <a:pt x="1604205" y="0"/>
                </a:lnTo>
                <a:lnTo>
                  <a:pt x="1604205" y="2138941"/>
                </a:lnTo>
                <a:lnTo>
                  <a:pt x="0" y="2138941"/>
                </a:lnTo>
                <a:lnTo>
                  <a:pt x="0" y="0"/>
                </a:lnTo>
                <a:close/>
              </a:path>
            </a:pathLst>
          </a:custGeom>
          <a:blipFill>
            <a:blip r:embed="rId11"/>
            <a:stretch>
              <a:fillRect/>
            </a:stretch>
          </a:blipFill>
        </p:spPr>
      </p:sp>
      <p:sp>
        <p:nvSpPr>
          <p:cNvPr id="8" name="Freeform 8"/>
          <p:cNvSpPr/>
          <p:nvPr/>
        </p:nvSpPr>
        <p:spPr>
          <a:xfrm>
            <a:off x="1287138" y="4109305"/>
            <a:ext cx="2851922" cy="2138941"/>
          </a:xfrm>
          <a:custGeom>
            <a:avLst/>
            <a:gdLst/>
            <a:ahLst/>
            <a:cxnLst/>
            <a:rect l="l" t="t" r="r" b="b"/>
            <a:pathLst>
              <a:path w="2851922" h="2138941">
                <a:moveTo>
                  <a:pt x="0" y="0"/>
                </a:moveTo>
                <a:lnTo>
                  <a:pt x="2851922" y="0"/>
                </a:lnTo>
                <a:lnTo>
                  <a:pt x="2851922" y="2138941"/>
                </a:lnTo>
                <a:lnTo>
                  <a:pt x="0" y="2138941"/>
                </a:lnTo>
                <a:lnTo>
                  <a:pt x="0" y="0"/>
                </a:lnTo>
                <a:close/>
              </a:path>
            </a:pathLst>
          </a:custGeom>
          <a:blipFill>
            <a:blip r:embed="rId12"/>
            <a:stretch>
              <a:fillRect/>
            </a:stretch>
          </a:blipFill>
        </p:spPr>
      </p:sp>
      <p:sp>
        <p:nvSpPr>
          <p:cNvPr id="9" name="Freeform 9"/>
          <p:cNvSpPr/>
          <p:nvPr/>
        </p:nvSpPr>
        <p:spPr>
          <a:xfrm>
            <a:off x="4236053" y="4109305"/>
            <a:ext cx="1604206" cy="2138941"/>
          </a:xfrm>
          <a:custGeom>
            <a:avLst/>
            <a:gdLst/>
            <a:ahLst/>
            <a:cxnLst/>
            <a:rect l="l" t="t" r="r" b="b"/>
            <a:pathLst>
              <a:path w="1604206" h="2138941">
                <a:moveTo>
                  <a:pt x="0" y="0"/>
                </a:moveTo>
                <a:lnTo>
                  <a:pt x="1604205" y="0"/>
                </a:lnTo>
                <a:lnTo>
                  <a:pt x="1604205" y="2138941"/>
                </a:lnTo>
                <a:lnTo>
                  <a:pt x="0" y="2138941"/>
                </a:lnTo>
                <a:lnTo>
                  <a:pt x="0" y="0"/>
                </a:lnTo>
                <a:close/>
              </a:path>
            </a:pathLst>
          </a:custGeom>
          <a:blipFill>
            <a:blip r:embed="rId13"/>
            <a:stretch>
              <a:fillRect/>
            </a:stretch>
          </a:blipFill>
        </p:spPr>
      </p:sp>
      <p:sp>
        <p:nvSpPr>
          <p:cNvPr id="10" name="TextBox 10"/>
          <p:cNvSpPr txBox="1"/>
          <p:nvPr/>
        </p:nvSpPr>
        <p:spPr>
          <a:xfrm>
            <a:off x="1947837" y="1142696"/>
            <a:ext cx="3707557" cy="367040"/>
          </a:xfrm>
          <a:prstGeom prst="rect">
            <a:avLst/>
          </a:prstGeom>
        </p:spPr>
        <p:txBody>
          <a:bodyPr lIns="0" tIns="0" rIns="0" bIns="0" rtlCol="0" anchor="t">
            <a:spAutoFit/>
          </a:bodyPr>
          <a:lstStyle/>
          <a:p>
            <a:pPr algn="ctr">
              <a:lnSpc>
                <a:spcPts val="2777"/>
              </a:lnSpc>
            </a:pPr>
            <a:r>
              <a:rPr lang="en-US" sz="2722">
                <a:solidFill>
                  <a:srgbClr val="000001"/>
                </a:solidFill>
                <a:latin typeface="IM Fell"/>
                <a:ea typeface="IM Fell"/>
                <a:cs typeface="IM Fell"/>
                <a:sym typeface="IM Fell"/>
              </a:rPr>
              <a:t>U parku Sanc. Michael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85CAD6"/>
        </a:solidFill>
        <a:effectLst/>
      </p:bgPr>
    </p:bg>
    <p:spTree>
      <p:nvGrpSpPr>
        <p:cNvPr id="1" name=""/>
        <p:cNvGrpSpPr/>
        <p:nvPr/>
      </p:nvGrpSpPr>
      <p:grpSpPr>
        <a:xfrm>
          <a:off x="0" y="0"/>
          <a:ext cx="0" cy="0"/>
          <a:chOff x="0" y="0"/>
          <a:chExt cx="0" cy="0"/>
        </a:xfrm>
      </p:grpSpPr>
      <p:sp>
        <p:nvSpPr>
          <p:cNvPr id="2" name="Freeform 2"/>
          <p:cNvSpPr/>
          <p:nvPr/>
        </p:nvSpPr>
        <p:spPr>
          <a:xfrm>
            <a:off x="731520" y="592879"/>
            <a:ext cx="5852160" cy="6129442"/>
          </a:xfrm>
          <a:custGeom>
            <a:avLst/>
            <a:gdLst/>
            <a:ahLst/>
            <a:cxnLst/>
            <a:rect l="l" t="t" r="r" b="b"/>
            <a:pathLst>
              <a:path w="5852160" h="6129442">
                <a:moveTo>
                  <a:pt x="0" y="0"/>
                </a:moveTo>
                <a:lnTo>
                  <a:pt x="5852160" y="0"/>
                </a:lnTo>
                <a:lnTo>
                  <a:pt x="5852160" y="6129442"/>
                </a:lnTo>
                <a:lnTo>
                  <a:pt x="0" y="6129442"/>
                </a:lnTo>
                <a:lnTo>
                  <a:pt x="0" y="0"/>
                </a:lnTo>
                <a:close/>
              </a:path>
            </a:pathLst>
          </a:custGeom>
          <a:blipFill>
            <a:blip r:embed="rId2">
              <a:extLst>
                <a:ext uri="{96DAC541-7B7A-43D3-8B79-37D633B846F1}">
                  <asvg:svgBlip xmlns:asvg="http://schemas.microsoft.com/office/drawing/2016/SVG/main" xmlns="" r:embed="rId3"/>
                </a:ext>
              </a:extLst>
            </a:blip>
            <a:stretch>
              <a:fillRect l="-13067" t="-5319" r="-11686" b="-4695"/>
            </a:stretch>
          </a:blipFill>
        </p:spPr>
      </p:sp>
      <p:sp>
        <p:nvSpPr>
          <p:cNvPr id="3" name="Freeform 3"/>
          <p:cNvSpPr/>
          <p:nvPr/>
        </p:nvSpPr>
        <p:spPr>
          <a:xfrm rot="-7157375">
            <a:off x="5391161" y="5706890"/>
            <a:ext cx="814434" cy="1583756"/>
          </a:xfrm>
          <a:custGeom>
            <a:avLst/>
            <a:gdLst/>
            <a:ahLst/>
            <a:cxnLst/>
            <a:rect l="l" t="t" r="r" b="b"/>
            <a:pathLst>
              <a:path w="814434" h="1583756">
                <a:moveTo>
                  <a:pt x="0" y="0"/>
                </a:moveTo>
                <a:lnTo>
                  <a:pt x="814434" y="0"/>
                </a:lnTo>
                <a:lnTo>
                  <a:pt x="814434" y="1583756"/>
                </a:lnTo>
                <a:lnTo>
                  <a:pt x="0" y="1583756"/>
                </a:lnTo>
                <a:lnTo>
                  <a:pt x="0" y="0"/>
                </a:lnTo>
                <a:close/>
              </a:path>
            </a:pathLst>
          </a:custGeom>
          <a:blipFill>
            <a:blip r:embed="rId4">
              <a:extLst>
                <a:ext uri="{96DAC541-7B7A-43D3-8B79-37D633B846F1}">
                  <asvg:svgBlip xmlns:asvg="http://schemas.microsoft.com/office/drawing/2016/SVG/main" xmlns="" r:embed="rId5"/>
                </a:ext>
              </a:extLst>
            </a:blip>
            <a:stretch>
              <a:fillRect b="-26973"/>
            </a:stretch>
          </a:blipFill>
        </p:spPr>
      </p:sp>
      <p:sp>
        <p:nvSpPr>
          <p:cNvPr id="4" name="Freeform 4"/>
          <p:cNvSpPr/>
          <p:nvPr/>
        </p:nvSpPr>
        <p:spPr>
          <a:xfrm rot="4468650">
            <a:off x="5985152" y="169522"/>
            <a:ext cx="999523" cy="1060502"/>
          </a:xfrm>
          <a:custGeom>
            <a:avLst/>
            <a:gdLst/>
            <a:ahLst/>
            <a:cxnLst/>
            <a:rect l="l" t="t" r="r" b="b"/>
            <a:pathLst>
              <a:path w="999523" h="1060502">
                <a:moveTo>
                  <a:pt x="0" y="0"/>
                </a:moveTo>
                <a:lnTo>
                  <a:pt x="999523" y="0"/>
                </a:lnTo>
                <a:lnTo>
                  <a:pt x="999523" y="1060502"/>
                </a:lnTo>
                <a:lnTo>
                  <a:pt x="0" y="106050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018018">
            <a:off x="127139" y="5881759"/>
            <a:ext cx="1973976" cy="528352"/>
          </a:xfrm>
          <a:custGeom>
            <a:avLst/>
            <a:gdLst/>
            <a:ahLst/>
            <a:cxnLst/>
            <a:rect l="l" t="t" r="r" b="b"/>
            <a:pathLst>
              <a:path w="1973976" h="528352">
                <a:moveTo>
                  <a:pt x="0" y="0"/>
                </a:moveTo>
                <a:lnTo>
                  <a:pt x="1973977" y="0"/>
                </a:lnTo>
                <a:lnTo>
                  <a:pt x="1973977" y="528352"/>
                </a:lnTo>
                <a:lnTo>
                  <a:pt x="0" y="528352"/>
                </a:lnTo>
                <a:lnTo>
                  <a:pt x="0" y="0"/>
                </a:lnTo>
                <a:close/>
              </a:path>
            </a:pathLst>
          </a:custGeom>
          <a:blipFill>
            <a:blip r:embed="rId8">
              <a:extLst>
                <a:ext uri="{96DAC541-7B7A-43D3-8B79-37D633B846F1}">
                  <asvg:svgBlip xmlns:asvg="http://schemas.microsoft.com/office/drawing/2016/SVG/main" xmlns="" r:embed="rId9"/>
                </a:ext>
              </a:extLst>
            </a:blip>
            <a:stretch>
              <a:fillRect r="-9775" b="-278811"/>
            </a:stretch>
          </a:blipFill>
        </p:spPr>
      </p:sp>
      <p:sp>
        <p:nvSpPr>
          <p:cNvPr id="6" name="TextBox 6"/>
          <p:cNvSpPr txBox="1"/>
          <p:nvPr/>
        </p:nvSpPr>
        <p:spPr>
          <a:xfrm>
            <a:off x="1319755" y="1304160"/>
            <a:ext cx="4958442" cy="3538234"/>
          </a:xfrm>
          <a:prstGeom prst="rect">
            <a:avLst/>
          </a:prstGeom>
        </p:spPr>
        <p:txBody>
          <a:bodyPr lIns="0" tIns="0" rIns="0" bIns="0" rtlCol="0" anchor="t">
            <a:spAutoFit/>
          </a:bodyPr>
          <a:lstStyle/>
          <a:p>
            <a:pPr algn="just">
              <a:lnSpc>
                <a:spcPts val="1682"/>
              </a:lnSpc>
            </a:pPr>
            <a:r>
              <a:rPr lang="en-US" sz="1236">
                <a:solidFill>
                  <a:srgbClr val="000001"/>
                </a:solidFill>
                <a:latin typeface="IM Fell"/>
                <a:ea typeface="IM Fell"/>
                <a:cs typeface="IM Fell"/>
                <a:sym typeface="IM Fell"/>
              </a:rPr>
              <a:t>   U ponedjeljak (5.5.2025.), kiši usprkos, učenici razredne nastave upustili su se u pustolovinu u pratnji svojih učiteljica. U velikom putničkom autobusu putovali su u srednjovjekovni dragulj u unutrašnjosti Istre – Motovun gdje ih je podno zidina čekao turistički vodič koji ih je proveo starogradskom jezgrom i upoznao ih s kulturnim znamenitostima.</a:t>
            </a:r>
          </a:p>
          <a:p>
            <a:pPr algn="just">
              <a:lnSpc>
                <a:spcPts val="1682"/>
              </a:lnSpc>
            </a:pPr>
            <a:r>
              <a:rPr lang="en-US" sz="1236">
                <a:solidFill>
                  <a:srgbClr val="000001"/>
                </a:solidFill>
                <a:latin typeface="IM Fell"/>
                <a:ea typeface="IM Fell"/>
                <a:cs typeface="IM Fell"/>
                <a:sym typeface="IM Fell"/>
              </a:rPr>
              <a:t>   Nakon što su sve razgledali, kupili suvenire, nastavili su u smjeru najmanjeg grada na svijetu koji je prema legendi nastao kada su divovi gradili gradove u dolini Mirne te od preostalog kamenja na kraju izgradili Hum. U Muzeju Aura stručni vodič proveo ih je kroz život i djela nekadašnjih stanovnika Huma te ih upoznao s običajima ljudi i zanatima toga podneblja i okolice.</a:t>
            </a:r>
          </a:p>
          <a:p>
            <a:pPr algn="just">
              <a:lnSpc>
                <a:spcPts val="1682"/>
              </a:lnSpc>
            </a:pPr>
            <a:r>
              <a:rPr lang="en-US" sz="1236">
                <a:solidFill>
                  <a:srgbClr val="000001"/>
                </a:solidFill>
                <a:latin typeface="IM Fell"/>
                <a:ea typeface="IM Fell"/>
                <a:cs typeface="IM Fell"/>
                <a:sym typeface="IM Fell"/>
              </a:rPr>
              <a:t>   U obližnjem gradiću Roču saznali su sve o središtu hrvatske pismenosti, nakladništva i tiskarstva temeljenih na najstarijem slavenskom pismu, glagoljici. Najstariji učenici ponosno su prepoznali neka slova glagoljice sačuvana od zaborava na zidinama iz bogate glagoljaške baštine. Stigli su se i poigrati prije nego što su ponovo sjeli u autobus, taman pred pljusak. O dojmljivoj terenskoj nastavi nastavili su na Produženom boravku i sutradan u školi.</a:t>
            </a:r>
          </a:p>
          <a:p>
            <a:pPr marL="0" lvl="0" indent="0" algn="l">
              <a:lnSpc>
                <a:spcPts val="1546"/>
              </a:lnSpc>
              <a:spcBef>
                <a:spcPct val="0"/>
              </a:spcBef>
            </a:pPr>
            <a:endParaRPr lang="en-US" sz="1236">
              <a:solidFill>
                <a:srgbClr val="000001"/>
              </a:solidFill>
              <a:latin typeface="IM Fell"/>
              <a:ea typeface="IM Fell"/>
              <a:cs typeface="IM Fell"/>
              <a:sym typeface="IM Fell"/>
            </a:endParaRPr>
          </a:p>
        </p:txBody>
      </p:sp>
      <p:sp>
        <p:nvSpPr>
          <p:cNvPr id="7" name="Freeform 7"/>
          <p:cNvSpPr/>
          <p:nvPr/>
        </p:nvSpPr>
        <p:spPr>
          <a:xfrm>
            <a:off x="1947837" y="4652755"/>
            <a:ext cx="3193167" cy="1776715"/>
          </a:xfrm>
          <a:custGeom>
            <a:avLst/>
            <a:gdLst/>
            <a:ahLst/>
            <a:cxnLst/>
            <a:rect l="l" t="t" r="r" b="b"/>
            <a:pathLst>
              <a:path w="3193167" h="1776715">
                <a:moveTo>
                  <a:pt x="0" y="0"/>
                </a:moveTo>
                <a:lnTo>
                  <a:pt x="3193167" y="0"/>
                </a:lnTo>
                <a:lnTo>
                  <a:pt x="3193167" y="1776715"/>
                </a:lnTo>
                <a:lnTo>
                  <a:pt x="0" y="1776715"/>
                </a:lnTo>
                <a:lnTo>
                  <a:pt x="0" y="0"/>
                </a:lnTo>
                <a:close/>
              </a:path>
            </a:pathLst>
          </a:custGeom>
          <a:blipFill>
            <a:blip r:embed="rId10"/>
            <a:stretch>
              <a:fillRect t="-3359" b="-31433"/>
            </a:stretch>
          </a:blipFill>
        </p:spPr>
      </p:sp>
      <p:sp>
        <p:nvSpPr>
          <p:cNvPr id="8" name="TextBox 8"/>
          <p:cNvSpPr txBox="1"/>
          <p:nvPr/>
        </p:nvSpPr>
        <p:spPr>
          <a:xfrm>
            <a:off x="2132702" y="911213"/>
            <a:ext cx="3049797" cy="367040"/>
          </a:xfrm>
          <a:prstGeom prst="rect">
            <a:avLst/>
          </a:prstGeom>
        </p:spPr>
        <p:txBody>
          <a:bodyPr lIns="0" tIns="0" rIns="0" bIns="0" rtlCol="0" anchor="t">
            <a:spAutoFit/>
          </a:bodyPr>
          <a:lstStyle/>
          <a:p>
            <a:pPr algn="ctr">
              <a:lnSpc>
                <a:spcPts val="2777"/>
              </a:lnSpc>
            </a:pPr>
            <a:r>
              <a:rPr lang="en-US" sz="2722">
                <a:solidFill>
                  <a:srgbClr val="000001"/>
                </a:solidFill>
                <a:latin typeface="IM Fell"/>
                <a:ea typeface="IM Fell"/>
                <a:cs typeface="IM Fell"/>
                <a:sym typeface="IM Fell"/>
              </a:rPr>
              <a:t>Svibanj</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85CAD6"/>
        </a:solidFill>
        <a:effectLst/>
      </p:bgPr>
    </p:bg>
    <p:spTree>
      <p:nvGrpSpPr>
        <p:cNvPr id="1" name=""/>
        <p:cNvGrpSpPr/>
        <p:nvPr/>
      </p:nvGrpSpPr>
      <p:grpSpPr>
        <a:xfrm>
          <a:off x="0" y="0"/>
          <a:ext cx="0" cy="0"/>
          <a:chOff x="0" y="0"/>
          <a:chExt cx="0" cy="0"/>
        </a:xfrm>
      </p:grpSpPr>
      <p:sp>
        <p:nvSpPr>
          <p:cNvPr id="2" name="Freeform 2"/>
          <p:cNvSpPr/>
          <p:nvPr/>
        </p:nvSpPr>
        <p:spPr>
          <a:xfrm>
            <a:off x="731520" y="592879"/>
            <a:ext cx="5852160" cy="6129442"/>
          </a:xfrm>
          <a:custGeom>
            <a:avLst/>
            <a:gdLst/>
            <a:ahLst/>
            <a:cxnLst/>
            <a:rect l="l" t="t" r="r" b="b"/>
            <a:pathLst>
              <a:path w="5852160" h="6129442">
                <a:moveTo>
                  <a:pt x="0" y="0"/>
                </a:moveTo>
                <a:lnTo>
                  <a:pt x="5852160" y="0"/>
                </a:lnTo>
                <a:lnTo>
                  <a:pt x="5852160" y="6129442"/>
                </a:lnTo>
                <a:lnTo>
                  <a:pt x="0" y="6129442"/>
                </a:lnTo>
                <a:lnTo>
                  <a:pt x="0" y="0"/>
                </a:lnTo>
                <a:close/>
              </a:path>
            </a:pathLst>
          </a:custGeom>
          <a:blipFill>
            <a:blip r:embed="rId2">
              <a:extLst>
                <a:ext uri="{96DAC541-7B7A-43D3-8B79-37D633B846F1}">
                  <asvg:svgBlip xmlns:asvg="http://schemas.microsoft.com/office/drawing/2016/SVG/main" xmlns="" r:embed="rId3"/>
                </a:ext>
              </a:extLst>
            </a:blip>
            <a:stretch>
              <a:fillRect l="-13067" t="-5319" r="-11686" b="-4695"/>
            </a:stretch>
          </a:blipFill>
        </p:spPr>
      </p:sp>
      <p:sp>
        <p:nvSpPr>
          <p:cNvPr id="3" name="Freeform 3"/>
          <p:cNvSpPr/>
          <p:nvPr/>
        </p:nvSpPr>
        <p:spPr>
          <a:xfrm rot="-7157375">
            <a:off x="5391161" y="5706890"/>
            <a:ext cx="814434" cy="1583756"/>
          </a:xfrm>
          <a:custGeom>
            <a:avLst/>
            <a:gdLst/>
            <a:ahLst/>
            <a:cxnLst/>
            <a:rect l="l" t="t" r="r" b="b"/>
            <a:pathLst>
              <a:path w="814434" h="1583756">
                <a:moveTo>
                  <a:pt x="0" y="0"/>
                </a:moveTo>
                <a:lnTo>
                  <a:pt x="814434" y="0"/>
                </a:lnTo>
                <a:lnTo>
                  <a:pt x="814434" y="1583756"/>
                </a:lnTo>
                <a:lnTo>
                  <a:pt x="0" y="1583756"/>
                </a:lnTo>
                <a:lnTo>
                  <a:pt x="0" y="0"/>
                </a:lnTo>
                <a:close/>
              </a:path>
            </a:pathLst>
          </a:custGeom>
          <a:blipFill>
            <a:blip r:embed="rId4">
              <a:extLst>
                <a:ext uri="{96DAC541-7B7A-43D3-8B79-37D633B846F1}">
                  <asvg:svgBlip xmlns:asvg="http://schemas.microsoft.com/office/drawing/2016/SVG/main" xmlns="" r:embed="rId5"/>
                </a:ext>
              </a:extLst>
            </a:blip>
            <a:stretch>
              <a:fillRect b="-26973"/>
            </a:stretch>
          </a:blipFill>
        </p:spPr>
      </p:sp>
      <p:sp>
        <p:nvSpPr>
          <p:cNvPr id="4" name="Freeform 4"/>
          <p:cNvSpPr/>
          <p:nvPr/>
        </p:nvSpPr>
        <p:spPr>
          <a:xfrm rot="4468650">
            <a:off x="5985152" y="169522"/>
            <a:ext cx="999523" cy="1060502"/>
          </a:xfrm>
          <a:custGeom>
            <a:avLst/>
            <a:gdLst/>
            <a:ahLst/>
            <a:cxnLst/>
            <a:rect l="l" t="t" r="r" b="b"/>
            <a:pathLst>
              <a:path w="999523" h="1060502">
                <a:moveTo>
                  <a:pt x="0" y="0"/>
                </a:moveTo>
                <a:lnTo>
                  <a:pt x="999523" y="0"/>
                </a:lnTo>
                <a:lnTo>
                  <a:pt x="999523" y="1060502"/>
                </a:lnTo>
                <a:lnTo>
                  <a:pt x="0" y="106050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018018">
            <a:off x="127139" y="5881759"/>
            <a:ext cx="1973976" cy="528352"/>
          </a:xfrm>
          <a:custGeom>
            <a:avLst/>
            <a:gdLst/>
            <a:ahLst/>
            <a:cxnLst/>
            <a:rect l="l" t="t" r="r" b="b"/>
            <a:pathLst>
              <a:path w="1973976" h="528352">
                <a:moveTo>
                  <a:pt x="0" y="0"/>
                </a:moveTo>
                <a:lnTo>
                  <a:pt x="1973977" y="0"/>
                </a:lnTo>
                <a:lnTo>
                  <a:pt x="1973977" y="528352"/>
                </a:lnTo>
                <a:lnTo>
                  <a:pt x="0" y="528352"/>
                </a:lnTo>
                <a:lnTo>
                  <a:pt x="0" y="0"/>
                </a:lnTo>
                <a:close/>
              </a:path>
            </a:pathLst>
          </a:custGeom>
          <a:blipFill>
            <a:blip r:embed="rId8">
              <a:extLst>
                <a:ext uri="{96DAC541-7B7A-43D3-8B79-37D633B846F1}">
                  <asvg:svgBlip xmlns:asvg="http://schemas.microsoft.com/office/drawing/2016/SVG/main" xmlns="" r:embed="rId9"/>
                </a:ext>
              </a:extLst>
            </a:blip>
            <a:stretch>
              <a:fillRect r="-9775" b="-278811"/>
            </a:stretch>
          </a:blipFill>
        </p:spPr>
      </p:sp>
      <p:sp>
        <p:nvSpPr>
          <p:cNvPr id="6" name="Freeform 6"/>
          <p:cNvSpPr/>
          <p:nvPr/>
        </p:nvSpPr>
        <p:spPr>
          <a:xfrm>
            <a:off x="1947837" y="1583082"/>
            <a:ext cx="3892421" cy="4562854"/>
          </a:xfrm>
          <a:custGeom>
            <a:avLst/>
            <a:gdLst/>
            <a:ahLst/>
            <a:cxnLst/>
            <a:rect l="l" t="t" r="r" b="b"/>
            <a:pathLst>
              <a:path w="3892421" h="4562854">
                <a:moveTo>
                  <a:pt x="0" y="0"/>
                </a:moveTo>
                <a:lnTo>
                  <a:pt x="3892421" y="0"/>
                </a:lnTo>
                <a:lnTo>
                  <a:pt x="3892421" y="4562853"/>
                </a:lnTo>
                <a:lnTo>
                  <a:pt x="0" y="4562853"/>
                </a:lnTo>
                <a:lnTo>
                  <a:pt x="0" y="0"/>
                </a:lnTo>
                <a:close/>
              </a:path>
            </a:pathLst>
          </a:custGeom>
          <a:blipFill>
            <a:blip r:embed="rId10"/>
            <a:stretch>
              <a:fillRect t="-5064" b="-8677"/>
            </a:stretch>
          </a:blipFill>
        </p:spPr>
      </p:sp>
      <p:sp>
        <p:nvSpPr>
          <p:cNvPr id="7" name="TextBox 7"/>
          <p:cNvSpPr txBox="1"/>
          <p:nvPr/>
        </p:nvSpPr>
        <p:spPr>
          <a:xfrm>
            <a:off x="2077596" y="1152144"/>
            <a:ext cx="3423298" cy="380231"/>
          </a:xfrm>
          <a:prstGeom prst="rect">
            <a:avLst/>
          </a:prstGeom>
        </p:spPr>
        <p:txBody>
          <a:bodyPr lIns="0" tIns="0" rIns="0" bIns="0" rtlCol="0" anchor="t">
            <a:spAutoFit/>
          </a:bodyPr>
          <a:lstStyle/>
          <a:p>
            <a:pPr algn="ctr">
              <a:lnSpc>
                <a:spcPts val="2806"/>
              </a:lnSpc>
            </a:pPr>
            <a:r>
              <a:rPr lang="en-US" sz="2751">
                <a:solidFill>
                  <a:srgbClr val="000001"/>
                </a:solidFill>
                <a:latin typeface="IM Fell"/>
                <a:ea typeface="IM Fell"/>
                <a:cs typeface="IM Fell"/>
                <a:sym typeface="IM Fell"/>
              </a:rPr>
              <a:t>Svibanj u Motovunu</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85CAD6"/>
        </a:solidFill>
        <a:effectLst/>
      </p:bgPr>
    </p:bg>
    <p:spTree>
      <p:nvGrpSpPr>
        <p:cNvPr id="1" name=""/>
        <p:cNvGrpSpPr/>
        <p:nvPr/>
      </p:nvGrpSpPr>
      <p:grpSpPr>
        <a:xfrm>
          <a:off x="0" y="0"/>
          <a:ext cx="0" cy="0"/>
          <a:chOff x="0" y="0"/>
          <a:chExt cx="0" cy="0"/>
        </a:xfrm>
      </p:grpSpPr>
      <p:sp>
        <p:nvSpPr>
          <p:cNvPr id="2" name="Freeform 2"/>
          <p:cNvSpPr/>
          <p:nvPr/>
        </p:nvSpPr>
        <p:spPr>
          <a:xfrm>
            <a:off x="731520" y="592879"/>
            <a:ext cx="5852160" cy="6129442"/>
          </a:xfrm>
          <a:custGeom>
            <a:avLst/>
            <a:gdLst/>
            <a:ahLst/>
            <a:cxnLst/>
            <a:rect l="l" t="t" r="r" b="b"/>
            <a:pathLst>
              <a:path w="5852160" h="6129442">
                <a:moveTo>
                  <a:pt x="0" y="0"/>
                </a:moveTo>
                <a:lnTo>
                  <a:pt x="5852160" y="0"/>
                </a:lnTo>
                <a:lnTo>
                  <a:pt x="5852160" y="6129442"/>
                </a:lnTo>
                <a:lnTo>
                  <a:pt x="0" y="6129442"/>
                </a:lnTo>
                <a:lnTo>
                  <a:pt x="0" y="0"/>
                </a:lnTo>
                <a:close/>
              </a:path>
            </a:pathLst>
          </a:custGeom>
          <a:blipFill>
            <a:blip r:embed="rId2">
              <a:extLst>
                <a:ext uri="{96DAC541-7B7A-43D3-8B79-37D633B846F1}">
                  <asvg:svgBlip xmlns:asvg="http://schemas.microsoft.com/office/drawing/2016/SVG/main" xmlns="" r:embed="rId3"/>
                </a:ext>
              </a:extLst>
            </a:blip>
            <a:stretch>
              <a:fillRect l="-13067" t="-5319" r="-11686" b="-4695"/>
            </a:stretch>
          </a:blipFill>
        </p:spPr>
      </p:sp>
      <p:sp>
        <p:nvSpPr>
          <p:cNvPr id="3" name="Freeform 3"/>
          <p:cNvSpPr/>
          <p:nvPr/>
        </p:nvSpPr>
        <p:spPr>
          <a:xfrm rot="-7157375">
            <a:off x="5391161" y="5706890"/>
            <a:ext cx="814434" cy="1583756"/>
          </a:xfrm>
          <a:custGeom>
            <a:avLst/>
            <a:gdLst/>
            <a:ahLst/>
            <a:cxnLst/>
            <a:rect l="l" t="t" r="r" b="b"/>
            <a:pathLst>
              <a:path w="814434" h="1583756">
                <a:moveTo>
                  <a:pt x="0" y="0"/>
                </a:moveTo>
                <a:lnTo>
                  <a:pt x="814434" y="0"/>
                </a:lnTo>
                <a:lnTo>
                  <a:pt x="814434" y="1583756"/>
                </a:lnTo>
                <a:lnTo>
                  <a:pt x="0" y="1583756"/>
                </a:lnTo>
                <a:lnTo>
                  <a:pt x="0" y="0"/>
                </a:lnTo>
                <a:close/>
              </a:path>
            </a:pathLst>
          </a:custGeom>
          <a:blipFill>
            <a:blip r:embed="rId4">
              <a:extLst>
                <a:ext uri="{96DAC541-7B7A-43D3-8B79-37D633B846F1}">
                  <asvg:svgBlip xmlns:asvg="http://schemas.microsoft.com/office/drawing/2016/SVG/main" xmlns="" r:embed="rId5"/>
                </a:ext>
              </a:extLst>
            </a:blip>
            <a:stretch>
              <a:fillRect b="-26973"/>
            </a:stretch>
          </a:blipFill>
        </p:spPr>
      </p:sp>
      <p:sp>
        <p:nvSpPr>
          <p:cNvPr id="4" name="Freeform 4"/>
          <p:cNvSpPr/>
          <p:nvPr/>
        </p:nvSpPr>
        <p:spPr>
          <a:xfrm rot="4468650">
            <a:off x="5985152" y="169522"/>
            <a:ext cx="999523" cy="1060502"/>
          </a:xfrm>
          <a:custGeom>
            <a:avLst/>
            <a:gdLst/>
            <a:ahLst/>
            <a:cxnLst/>
            <a:rect l="l" t="t" r="r" b="b"/>
            <a:pathLst>
              <a:path w="999523" h="1060502">
                <a:moveTo>
                  <a:pt x="0" y="0"/>
                </a:moveTo>
                <a:lnTo>
                  <a:pt x="999523" y="0"/>
                </a:lnTo>
                <a:lnTo>
                  <a:pt x="999523" y="1060502"/>
                </a:lnTo>
                <a:lnTo>
                  <a:pt x="0" y="106050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018018">
            <a:off x="127139" y="5881759"/>
            <a:ext cx="1973976" cy="528352"/>
          </a:xfrm>
          <a:custGeom>
            <a:avLst/>
            <a:gdLst/>
            <a:ahLst/>
            <a:cxnLst/>
            <a:rect l="l" t="t" r="r" b="b"/>
            <a:pathLst>
              <a:path w="1973976" h="528352">
                <a:moveTo>
                  <a:pt x="0" y="0"/>
                </a:moveTo>
                <a:lnTo>
                  <a:pt x="1973977" y="0"/>
                </a:lnTo>
                <a:lnTo>
                  <a:pt x="1973977" y="528352"/>
                </a:lnTo>
                <a:lnTo>
                  <a:pt x="0" y="528352"/>
                </a:lnTo>
                <a:lnTo>
                  <a:pt x="0" y="0"/>
                </a:lnTo>
                <a:close/>
              </a:path>
            </a:pathLst>
          </a:custGeom>
          <a:blipFill>
            <a:blip r:embed="rId8">
              <a:extLst>
                <a:ext uri="{96DAC541-7B7A-43D3-8B79-37D633B846F1}">
                  <asvg:svgBlip xmlns:asvg="http://schemas.microsoft.com/office/drawing/2016/SVG/main" xmlns="" r:embed="rId9"/>
                </a:ext>
              </a:extLst>
            </a:blip>
            <a:stretch>
              <a:fillRect r="-9775" b="-278811"/>
            </a:stretch>
          </a:blipFill>
        </p:spPr>
      </p:sp>
      <p:sp>
        <p:nvSpPr>
          <p:cNvPr id="6" name="TextBox 6"/>
          <p:cNvSpPr txBox="1"/>
          <p:nvPr/>
        </p:nvSpPr>
        <p:spPr>
          <a:xfrm>
            <a:off x="1922005" y="911213"/>
            <a:ext cx="3876373" cy="367040"/>
          </a:xfrm>
          <a:prstGeom prst="rect">
            <a:avLst/>
          </a:prstGeom>
        </p:spPr>
        <p:txBody>
          <a:bodyPr lIns="0" tIns="0" rIns="0" bIns="0" rtlCol="0" anchor="t">
            <a:spAutoFit/>
          </a:bodyPr>
          <a:lstStyle/>
          <a:p>
            <a:pPr algn="ctr">
              <a:lnSpc>
                <a:spcPts val="2777"/>
              </a:lnSpc>
            </a:pPr>
            <a:r>
              <a:rPr lang="en-US" sz="2722">
                <a:solidFill>
                  <a:srgbClr val="000001"/>
                </a:solidFill>
                <a:latin typeface="IM Fell"/>
                <a:ea typeface="IM Fell"/>
                <a:cs typeface="IM Fell"/>
                <a:sym typeface="IM Fell"/>
              </a:rPr>
              <a:t>Dojmovi i osvrti učenika</a:t>
            </a:r>
          </a:p>
        </p:txBody>
      </p:sp>
      <p:sp>
        <p:nvSpPr>
          <p:cNvPr id="7" name="TextBox 7"/>
          <p:cNvSpPr txBox="1"/>
          <p:nvPr/>
        </p:nvSpPr>
        <p:spPr>
          <a:xfrm>
            <a:off x="1114127" y="1361310"/>
            <a:ext cx="5233459" cy="4382930"/>
          </a:xfrm>
          <a:prstGeom prst="rect">
            <a:avLst/>
          </a:prstGeom>
        </p:spPr>
        <p:txBody>
          <a:bodyPr lIns="0" tIns="0" rIns="0" bIns="0" rtlCol="0" anchor="t">
            <a:spAutoFit/>
          </a:bodyPr>
          <a:lstStyle/>
          <a:p>
            <a:pPr algn="ctr">
              <a:lnSpc>
                <a:spcPts val="1763"/>
              </a:lnSpc>
              <a:spcBef>
                <a:spcPct val="0"/>
              </a:spcBef>
            </a:pPr>
            <a:endParaRPr/>
          </a:p>
          <a:p>
            <a:pPr algn="ctr">
              <a:lnSpc>
                <a:spcPts val="1763"/>
              </a:lnSpc>
              <a:spcBef>
                <a:spcPct val="0"/>
              </a:spcBef>
            </a:pPr>
            <a:r>
              <a:rPr lang="en-US" sz="1729">
                <a:solidFill>
                  <a:srgbClr val="000001"/>
                </a:solidFill>
                <a:latin typeface="IM Fell"/>
                <a:ea typeface="IM Fell"/>
                <a:cs typeface="IM Fell"/>
                <a:sym typeface="IM Fell"/>
              </a:rPr>
              <a:t>Izlet s prijateljima u Motovun, Hum i Roč</a:t>
            </a:r>
          </a:p>
          <a:p>
            <a:pPr algn="ctr">
              <a:lnSpc>
                <a:spcPts val="1763"/>
              </a:lnSpc>
              <a:spcBef>
                <a:spcPct val="0"/>
              </a:spcBef>
            </a:pPr>
            <a:endParaRPr lang="en-US" sz="1729">
              <a:solidFill>
                <a:srgbClr val="000001"/>
              </a:solidFill>
              <a:latin typeface="IM Fell"/>
              <a:ea typeface="IM Fell"/>
              <a:cs typeface="IM Fell"/>
              <a:sym typeface="IM Fell"/>
            </a:endParaRPr>
          </a:p>
          <a:p>
            <a:pPr algn="l">
              <a:lnSpc>
                <a:spcPts val="1763"/>
              </a:lnSpc>
              <a:spcBef>
                <a:spcPct val="0"/>
              </a:spcBef>
            </a:pPr>
            <a:r>
              <a:rPr lang="en-US" sz="1729">
                <a:solidFill>
                  <a:srgbClr val="000001"/>
                </a:solidFill>
                <a:latin typeface="IM Fell"/>
                <a:ea typeface="IM Fell"/>
                <a:cs typeface="IM Fell"/>
                <a:sym typeface="IM Fell"/>
              </a:rPr>
              <a:t>   U ponedjeljak, 5. svibnja 2025. godine svi učenici mlađih razreda naše škole otišli su na izlet u Motovun, Hum i Roč. U Motovunu smo čuli priče o divovima i vidjeli gradske zidine, gradska vrata i rijeku Mirnu.</a:t>
            </a:r>
          </a:p>
          <a:p>
            <a:pPr algn="l">
              <a:lnSpc>
                <a:spcPts val="1763"/>
              </a:lnSpc>
              <a:spcBef>
                <a:spcPct val="0"/>
              </a:spcBef>
            </a:pPr>
            <a:r>
              <a:rPr lang="en-US" sz="1729">
                <a:solidFill>
                  <a:srgbClr val="000001"/>
                </a:solidFill>
                <a:latin typeface="IM Fell"/>
                <a:ea typeface="IM Fell"/>
                <a:cs typeface="IM Fell"/>
                <a:sym typeface="IM Fell"/>
              </a:rPr>
              <a:t>   Morali smo platiti zlatnicima za ulazak i izlazak iz grada. Vodič je bio jako zabavan i kostimiran kao da živi u srednjem vijeku. Sjeli smo u autobus i krenuli za Hum. U Humu smo išli u muzej Aura gdje smo vidjeli staru ljekarnu, kuhinju, poštu pa čak i školu. Imali smo malo slobodnog vremena i išao sam u suvenirnicu, kupio sam si olovku za uspomenu. </a:t>
            </a:r>
          </a:p>
          <a:p>
            <a:pPr algn="l">
              <a:lnSpc>
                <a:spcPts val="1763"/>
              </a:lnSpc>
              <a:spcBef>
                <a:spcPct val="0"/>
              </a:spcBef>
            </a:pPr>
            <a:r>
              <a:rPr lang="en-US" sz="1729">
                <a:solidFill>
                  <a:srgbClr val="000001"/>
                </a:solidFill>
                <a:latin typeface="IM Fell"/>
                <a:ea typeface="IM Fell"/>
                <a:cs typeface="IM Fell"/>
                <a:sym typeface="IM Fell"/>
              </a:rPr>
              <a:t>   U Roču nam je vodič ispričao priču o jednoj teti koje se borila protiv Turaka i slučajno razbila topom kuću svoje sestre, a na kraju je ipak uspjela obraniti Roč od protivnika.</a:t>
            </a:r>
          </a:p>
          <a:p>
            <a:pPr algn="l">
              <a:lnSpc>
                <a:spcPts val="1763"/>
              </a:lnSpc>
              <a:spcBef>
                <a:spcPct val="0"/>
              </a:spcBef>
            </a:pPr>
            <a:r>
              <a:rPr lang="en-US" sz="1729">
                <a:solidFill>
                  <a:srgbClr val="000001"/>
                </a:solidFill>
                <a:latin typeface="IM Fell"/>
                <a:ea typeface="IM Fell"/>
                <a:cs typeface="IM Fell"/>
                <a:sym typeface="IM Fell"/>
              </a:rPr>
              <a:t>Na izletu sam se družio s mojim prijateljima i bilo mi je odlično!</a:t>
            </a:r>
          </a:p>
          <a:p>
            <a:pPr algn="ctr">
              <a:lnSpc>
                <a:spcPts val="1763"/>
              </a:lnSpc>
              <a:spcBef>
                <a:spcPct val="0"/>
              </a:spcBef>
            </a:pPr>
            <a:endParaRPr lang="en-US" sz="1729">
              <a:solidFill>
                <a:srgbClr val="000001"/>
              </a:solidFill>
              <a:latin typeface="IM Fell"/>
              <a:ea typeface="IM Fell"/>
              <a:cs typeface="IM Fell"/>
              <a:sym typeface="IM Fell"/>
            </a:endParaRPr>
          </a:p>
          <a:p>
            <a:pPr algn="ctr">
              <a:lnSpc>
                <a:spcPts val="1763"/>
              </a:lnSpc>
              <a:spcBef>
                <a:spcPct val="0"/>
              </a:spcBef>
            </a:pPr>
            <a:r>
              <a:rPr lang="en-US" sz="1729">
                <a:solidFill>
                  <a:srgbClr val="000001"/>
                </a:solidFill>
                <a:latin typeface="IM Fell"/>
                <a:ea typeface="IM Fell"/>
                <a:cs typeface="IM Fell"/>
                <a:sym typeface="IM Fell"/>
              </a:rPr>
              <a:t>                                                    Neo, 3. razred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85CAD6"/>
        </a:solidFill>
        <a:effectLst/>
      </p:bgPr>
    </p:bg>
    <p:spTree>
      <p:nvGrpSpPr>
        <p:cNvPr id="1" name=""/>
        <p:cNvGrpSpPr/>
        <p:nvPr/>
      </p:nvGrpSpPr>
      <p:grpSpPr>
        <a:xfrm>
          <a:off x="0" y="0"/>
          <a:ext cx="0" cy="0"/>
          <a:chOff x="0" y="0"/>
          <a:chExt cx="0" cy="0"/>
        </a:xfrm>
      </p:grpSpPr>
      <p:grpSp>
        <p:nvGrpSpPr>
          <p:cNvPr id="2" name="Group 2"/>
          <p:cNvGrpSpPr/>
          <p:nvPr/>
        </p:nvGrpSpPr>
        <p:grpSpPr>
          <a:xfrm>
            <a:off x="308684" y="3866265"/>
            <a:ext cx="6828586" cy="2152862"/>
            <a:chOff x="0" y="0"/>
            <a:chExt cx="9104781" cy="2870482"/>
          </a:xfrm>
        </p:grpSpPr>
        <p:sp>
          <p:nvSpPr>
            <p:cNvPr id="3" name="Freeform 3"/>
            <p:cNvSpPr/>
            <p:nvPr/>
          </p:nvSpPr>
          <p:spPr>
            <a:xfrm>
              <a:off x="0" y="0"/>
              <a:ext cx="4755824" cy="2870482"/>
            </a:xfrm>
            <a:custGeom>
              <a:avLst/>
              <a:gdLst/>
              <a:ahLst/>
              <a:cxnLst/>
              <a:rect l="l" t="t" r="r" b="b"/>
              <a:pathLst>
                <a:path w="4755824" h="2870482">
                  <a:moveTo>
                    <a:pt x="0" y="0"/>
                  </a:moveTo>
                  <a:lnTo>
                    <a:pt x="4755824" y="0"/>
                  </a:lnTo>
                  <a:lnTo>
                    <a:pt x="4755824" y="2870482"/>
                  </a:lnTo>
                  <a:lnTo>
                    <a:pt x="0" y="2870482"/>
                  </a:lnTo>
                  <a:lnTo>
                    <a:pt x="0" y="0"/>
                  </a:lnTo>
                  <a:close/>
                </a:path>
              </a:pathLst>
            </a:custGeom>
            <a:blipFill>
              <a:blip r:embed="rId2">
                <a:extLst>
                  <a:ext uri="{96DAC541-7B7A-43D3-8B79-37D633B846F1}">
                    <asvg:svgBlip xmlns:asvg="http://schemas.microsoft.com/office/drawing/2016/SVG/main" xmlns="" r:embed="rId3"/>
                  </a:ext>
                </a:extLst>
              </a:blip>
              <a:stretch>
                <a:fillRect l="-6119" t="-121489" r="-20452" b="-46076"/>
              </a:stretch>
            </a:blipFill>
          </p:spPr>
        </p:sp>
        <p:sp>
          <p:nvSpPr>
            <p:cNvPr id="4" name="Freeform 4"/>
            <p:cNvSpPr/>
            <p:nvPr/>
          </p:nvSpPr>
          <p:spPr>
            <a:xfrm>
              <a:off x="4348957" y="0"/>
              <a:ext cx="4755824" cy="2870482"/>
            </a:xfrm>
            <a:custGeom>
              <a:avLst/>
              <a:gdLst/>
              <a:ahLst/>
              <a:cxnLst/>
              <a:rect l="l" t="t" r="r" b="b"/>
              <a:pathLst>
                <a:path w="4755824" h="2870482">
                  <a:moveTo>
                    <a:pt x="0" y="0"/>
                  </a:moveTo>
                  <a:lnTo>
                    <a:pt x="4755824" y="0"/>
                  </a:lnTo>
                  <a:lnTo>
                    <a:pt x="4755824" y="2870482"/>
                  </a:lnTo>
                  <a:lnTo>
                    <a:pt x="0" y="2870482"/>
                  </a:lnTo>
                  <a:lnTo>
                    <a:pt x="0" y="0"/>
                  </a:lnTo>
                  <a:close/>
                </a:path>
              </a:pathLst>
            </a:custGeom>
            <a:blipFill>
              <a:blip r:embed="rId2">
                <a:extLst>
                  <a:ext uri="{96DAC541-7B7A-43D3-8B79-37D633B846F1}">
                    <asvg:svgBlip xmlns:asvg="http://schemas.microsoft.com/office/drawing/2016/SVG/main" xmlns="" r:embed="rId3"/>
                  </a:ext>
                </a:extLst>
              </a:blip>
              <a:stretch>
                <a:fillRect l="-6119" t="-121489" r="-20452" b="-46076"/>
              </a:stretch>
            </a:blipFill>
          </p:spPr>
        </p:sp>
      </p:grpSp>
      <p:sp>
        <p:nvSpPr>
          <p:cNvPr id="5" name="TextBox 5"/>
          <p:cNvSpPr txBox="1"/>
          <p:nvPr/>
        </p:nvSpPr>
        <p:spPr>
          <a:xfrm>
            <a:off x="1191451" y="3922095"/>
            <a:ext cx="5063053" cy="2097032"/>
          </a:xfrm>
          <a:prstGeom prst="rect">
            <a:avLst/>
          </a:prstGeom>
        </p:spPr>
        <p:txBody>
          <a:bodyPr lIns="0" tIns="0" rIns="0" bIns="0" rtlCol="0" anchor="t">
            <a:spAutoFit/>
          </a:bodyPr>
          <a:lstStyle/>
          <a:p>
            <a:pPr algn="ctr">
              <a:lnSpc>
                <a:spcPts val="2323"/>
              </a:lnSpc>
            </a:pPr>
            <a:r>
              <a:rPr lang="en-US" sz="2277">
                <a:solidFill>
                  <a:srgbClr val="000001"/>
                </a:solidFill>
                <a:latin typeface="IM Fell"/>
                <a:ea typeface="IM Fell"/>
                <a:cs typeface="IM Fell"/>
                <a:sym typeface="IM Fell"/>
              </a:rPr>
              <a:t>Brošuru izradile:</a:t>
            </a:r>
          </a:p>
          <a:p>
            <a:pPr marL="0" lvl="0" indent="0" algn="ctr">
              <a:lnSpc>
                <a:spcPts val="1806"/>
              </a:lnSpc>
              <a:spcBef>
                <a:spcPct val="0"/>
              </a:spcBef>
            </a:pPr>
            <a:r>
              <a:rPr lang="en-US" sz="1771">
                <a:solidFill>
                  <a:srgbClr val="000001"/>
                </a:solidFill>
                <a:latin typeface="IM Fell"/>
                <a:ea typeface="IM Fell"/>
                <a:cs typeface="IM Fell"/>
                <a:sym typeface="IM Fell"/>
              </a:rPr>
              <a:t>Romina Miletić, školska knjižničarka</a:t>
            </a:r>
          </a:p>
          <a:p>
            <a:pPr marL="0" lvl="0" indent="0" algn="ctr">
              <a:lnSpc>
                <a:spcPts val="1806"/>
              </a:lnSpc>
              <a:spcBef>
                <a:spcPct val="0"/>
              </a:spcBef>
            </a:pPr>
            <a:r>
              <a:rPr lang="en-US" sz="1771" u="none" strike="noStrike">
                <a:solidFill>
                  <a:srgbClr val="000001"/>
                </a:solidFill>
                <a:latin typeface="IM Fell"/>
                <a:ea typeface="IM Fell"/>
                <a:cs typeface="IM Fell"/>
                <a:sym typeface="IM Fell"/>
              </a:rPr>
              <a:t>Mirjana Rabar, učiteljica RN</a:t>
            </a:r>
          </a:p>
          <a:p>
            <a:pPr marL="0" lvl="0" indent="0" algn="ctr">
              <a:lnSpc>
                <a:spcPts val="1806"/>
              </a:lnSpc>
              <a:spcBef>
                <a:spcPct val="0"/>
              </a:spcBef>
            </a:pPr>
            <a:r>
              <a:rPr lang="en-US" sz="1771" u="none" strike="noStrike">
                <a:solidFill>
                  <a:srgbClr val="000001"/>
                </a:solidFill>
                <a:latin typeface="IM Fell"/>
                <a:ea typeface="IM Fell"/>
                <a:cs typeface="IM Fell"/>
                <a:sym typeface="IM Fell"/>
              </a:rPr>
              <a:t>Sanja Celić, učiteljica RN</a:t>
            </a:r>
          </a:p>
          <a:p>
            <a:pPr marL="0" lvl="0" indent="0" algn="ctr">
              <a:lnSpc>
                <a:spcPts val="1806"/>
              </a:lnSpc>
              <a:spcBef>
                <a:spcPct val="0"/>
              </a:spcBef>
            </a:pPr>
            <a:endParaRPr lang="en-US" sz="1771" u="none" strike="noStrike">
              <a:solidFill>
                <a:srgbClr val="000001"/>
              </a:solidFill>
              <a:latin typeface="IM Fell"/>
              <a:ea typeface="IM Fell"/>
              <a:cs typeface="IM Fell"/>
              <a:sym typeface="IM Fell"/>
            </a:endParaRPr>
          </a:p>
          <a:p>
            <a:pPr marL="0" lvl="0" indent="0" algn="ctr">
              <a:lnSpc>
                <a:spcPts val="1806"/>
              </a:lnSpc>
              <a:spcBef>
                <a:spcPct val="0"/>
              </a:spcBef>
            </a:pPr>
            <a:r>
              <a:rPr lang="en-US" sz="1771" u="none" strike="noStrike">
                <a:solidFill>
                  <a:srgbClr val="000001"/>
                </a:solidFill>
                <a:latin typeface="IM Fell"/>
                <a:ea typeface="IM Fell"/>
                <a:cs typeface="IM Fell"/>
                <a:sym typeface="IM Fell"/>
              </a:rPr>
              <a:t>Fotografije: učiteljice OŠ Ivan Goran Kovačić</a:t>
            </a:r>
          </a:p>
          <a:p>
            <a:pPr marL="0" lvl="0" indent="0" algn="ctr">
              <a:lnSpc>
                <a:spcPts val="1806"/>
              </a:lnSpc>
              <a:spcBef>
                <a:spcPct val="0"/>
              </a:spcBef>
            </a:pPr>
            <a:endParaRPr lang="en-US" sz="1771" u="none" strike="noStrike">
              <a:solidFill>
                <a:srgbClr val="000001"/>
              </a:solidFill>
              <a:latin typeface="IM Fell"/>
              <a:ea typeface="IM Fell"/>
              <a:cs typeface="IM Fell"/>
              <a:sym typeface="IM Fell"/>
            </a:endParaRPr>
          </a:p>
          <a:p>
            <a:pPr marL="0" lvl="0" indent="0" algn="ctr">
              <a:lnSpc>
                <a:spcPts val="1806"/>
              </a:lnSpc>
              <a:spcBef>
                <a:spcPct val="0"/>
              </a:spcBef>
            </a:pPr>
            <a:r>
              <a:rPr lang="en-US" sz="1771" u="none" strike="noStrike">
                <a:solidFill>
                  <a:srgbClr val="000001"/>
                </a:solidFill>
                <a:latin typeface="IM Fell"/>
                <a:ea typeface="IM Fell"/>
                <a:cs typeface="IM Fell"/>
                <a:sym typeface="IM Fell"/>
              </a:rPr>
              <a:t>Likovni i literarni radovi učenika </a:t>
            </a:r>
          </a:p>
          <a:p>
            <a:pPr marL="0" lvl="0" indent="0" algn="ctr">
              <a:lnSpc>
                <a:spcPts val="1806"/>
              </a:lnSpc>
              <a:spcBef>
                <a:spcPct val="0"/>
              </a:spcBef>
            </a:pPr>
            <a:r>
              <a:rPr lang="en-US" sz="1771" u="none" strike="noStrike">
                <a:solidFill>
                  <a:srgbClr val="000001"/>
                </a:solidFill>
                <a:latin typeface="IM Fell"/>
                <a:ea typeface="IM Fell"/>
                <a:cs typeface="IM Fell"/>
                <a:sym typeface="IM Fell"/>
              </a:rPr>
              <a:t>OŠ Ivan Goran Kovačić Čepić</a:t>
            </a:r>
          </a:p>
        </p:txBody>
      </p:sp>
      <p:sp>
        <p:nvSpPr>
          <p:cNvPr id="6" name="Freeform 6"/>
          <p:cNvSpPr/>
          <p:nvPr/>
        </p:nvSpPr>
        <p:spPr>
          <a:xfrm rot="2899929">
            <a:off x="35739" y="5380884"/>
            <a:ext cx="1391561" cy="363716"/>
          </a:xfrm>
          <a:custGeom>
            <a:avLst/>
            <a:gdLst/>
            <a:ahLst/>
            <a:cxnLst/>
            <a:rect l="l" t="t" r="r" b="b"/>
            <a:pathLst>
              <a:path w="1391561" h="363716">
                <a:moveTo>
                  <a:pt x="0" y="0"/>
                </a:moveTo>
                <a:lnTo>
                  <a:pt x="1391562" y="0"/>
                </a:lnTo>
                <a:lnTo>
                  <a:pt x="1391562" y="363715"/>
                </a:lnTo>
                <a:lnTo>
                  <a:pt x="0" y="363715"/>
                </a:lnTo>
                <a:lnTo>
                  <a:pt x="0" y="0"/>
                </a:lnTo>
                <a:close/>
              </a:path>
            </a:pathLst>
          </a:custGeom>
          <a:blipFill>
            <a:blip r:embed="rId4">
              <a:extLst>
                <a:ext uri="{96DAC541-7B7A-43D3-8B79-37D633B846F1}">
                  <asvg:svgBlip xmlns:asvg="http://schemas.microsoft.com/office/drawing/2016/SVG/main" xmlns="" r:embed="rId5"/>
                </a:ext>
              </a:extLst>
            </a:blip>
            <a:stretch>
              <a:fillRect l="-16558" t="-35968" r="-29195" b="-379095"/>
            </a:stretch>
          </a:blipFill>
        </p:spPr>
      </p:sp>
      <p:sp>
        <p:nvSpPr>
          <p:cNvPr id="7" name="Freeform 7"/>
          <p:cNvSpPr/>
          <p:nvPr/>
        </p:nvSpPr>
        <p:spPr>
          <a:xfrm rot="-7157375">
            <a:off x="6018120" y="4872770"/>
            <a:ext cx="814434" cy="1583756"/>
          </a:xfrm>
          <a:custGeom>
            <a:avLst/>
            <a:gdLst/>
            <a:ahLst/>
            <a:cxnLst/>
            <a:rect l="l" t="t" r="r" b="b"/>
            <a:pathLst>
              <a:path w="814434" h="1583756">
                <a:moveTo>
                  <a:pt x="0" y="0"/>
                </a:moveTo>
                <a:lnTo>
                  <a:pt x="814434" y="0"/>
                </a:lnTo>
                <a:lnTo>
                  <a:pt x="814434" y="1583756"/>
                </a:lnTo>
                <a:lnTo>
                  <a:pt x="0" y="1583756"/>
                </a:lnTo>
                <a:lnTo>
                  <a:pt x="0" y="0"/>
                </a:lnTo>
                <a:close/>
              </a:path>
            </a:pathLst>
          </a:custGeom>
          <a:blipFill>
            <a:blip r:embed="rId6">
              <a:extLst>
                <a:ext uri="{96DAC541-7B7A-43D3-8B79-37D633B846F1}">
                  <asvg:svgBlip xmlns:asvg="http://schemas.microsoft.com/office/drawing/2016/SVG/main" xmlns="" r:embed="rId7"/>
                </a:ext>
              </a:extLst>
            </a:blip>
            <a:stretch>
              <a:fillRect b="-26973"/>
            </a:stretch>
          </a:blipFill>
        </p:spPr>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85CAD6"/>
        </a:solidFill>
        <a:effectLst/>
      </p:bgPr>
    </p:bg>
    <p:spTree>
      <p:nvGrpSpPr>
        <p:cNvPr id="1" name=""/>
        <p:cNvGrpSpPr/>
        <p:nvPr/>
      </p:nvGrpSpPr>
      <p:grpSpPr>
        <a:xfrm>
          <a:off x="0" y="0"/>
          <a:ext cx="0" cy="0"/>
          <a:chOff x="0" y="0"/>
          <a:chExt cx="0" cy="0"/>
        </a:xfrm>
      </p:grpSpPr>
      <p:sp>
        <p:nvSpPr>
          <p:cNvPr id="2" name="Freeform 2"/>
          <p:cNvSpPr/>
          <p:nvPr/>
        </p:nvSpPr>
        <p:spPr>
          <a:xfrm rot="158535">
            <a:off x="2563529" y="2536475"/>
            <a:ext cx="2926438" cy="2476499"/>
          </a:xfrm>
          <a:custGeom>
            <a:avLst/>
            <a:gdLst/>
            <a:ahLst/>
            <a:cxnLst/>
            <a:rect l="l" t="t" r="r" b="b"/>
            <a:pathLst>
              <a:path w="2926438" h="2476499">
                <a:moveTo>
                  <a:pt x="0" y="0"/>
                </a:moveTo>
                <a:lnTo>
                  <a:pt x="2926438" y="0"/>
                </a:lnTo>
                <a:lnTo>
                  <a:pt x="2926438" y="2476499"/>
                </a:lnTo>
                <a:lnTo>
                  <a:pt x="0" y="247649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505284" flipH="1">
            <a:off x="2268878" y="1652306"/>
            <a:ext cx="1712031" cy="1448806"/>
          </a:xfrm>
          <a:custGeom>
            <a:avLst/>
            <a:gdLst/>
            <a:ahLst/>
            <a:cxnLst/>
            <a:rect l="l" t="t" r="r" b="b"/>
            <a:pathLst>
              <a:path w="1712031" h="1448806">
                <a:moveTo>
                  <a:pt x="1712030" y="0"/>
                </a:moveTo>
                <a:lnTo>
                  <a:pt x="0" y="0"/>
                </a:lnTo>
                <a:lnTo>
                  <a:pt x="0" y="1448806"/>
                </a:lnTo>
                <a:lnTo>
                  <a:pt x="1712030" y="1448806"/>
                </a:lnTo>
                <a:lnTo>
                  <a:pt x="171203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flipH="1">
            <a:off x="1769706" y="4569845"/>
            <a:ext cx="2843620" cy="643369"/>
          </a:xfrm>
          <a:custGeom>
            <a:avLst/>
            <a:gdLst/>
            <a:ahLst/>
            <a:cxnLst/>
            <a:rect l="l" t="t" r="r" b="b"/>
            <a:pathLst>
              <a:path w="2843620" h="643369">
                <a:moveTo>
                  <a:pt x="2843620" y="0"/>
                </a:moveTo>
                <a:lnTo>
                  <a:pt x="0" y="0"/>
                </a:lnTo>
                <a:lnTo>
                  <a:pt x="0" y="643369"/>
                </a:lnTo>
                <a:lnTo>
                  <a:pt x="2843620" y="643369"/>
                </a:lnTo>
                <a:lnTo>
                  <a:pt x="284362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2049896" y="3234734"/>
            <a:ext cx="1036437" cy="1633354"/>
          </a:xfrm>
          <a:custGeom>
            <a:avLst/>
            <a:gdLst/>
            <a:ahLst/>
            <a:cxnLst/>
            <a:rect l="l" t="t" r="r" b="b"/>
            <a:pathLst>
              <a:path w="1036437" h="1633354">
                <a:moveTo>
                  <a:pt x="0" y="0"/>
                </a:moveTo>
                <a:lnTo>
                  <a:pt x="1036437" y="0"/>
                </a:lnTo>
                <a:lnTo>
                  <a:pt x="1036437" y="1633354"/>
                </a:lnTo>
                <a:lnTo>
                  <a:pt x="0" y="163335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4613326" y="3624576"/>
            <a:ext cx="922969" cy="1454536"/>
          </a:xfrm>
          <a:custGeom>
            <a:avLst/>
            <a:gdLst/>
            <a:ahLst/>
            <a:cxnLst/>
            <a:rect l="l" t="t" r="r" b="b"/>
            <a:pathLst>
              <a:path w="922969" h="1454536">
                <a:moveTo>
                  <a:pt x="0" y="0"/>
                </a:moveTo>
                <a:lnTo>
                  <a:pt x="922969" y="0"/>
                </a:lnTo>
                <a:lnTo>
                  <a:pt x="922969" y="1454535"/>
                </a:lnTo>
                <a:lnTo>
                  <a:pt x="0" y="14545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5CAD6"/>
        </a:solidFill>
        <a:effectLst/>
      </p:bgPr>
    </p:bg>
    <p:spTree>
      <p:nvGrpSpPr>
        <p:cNvPr id="1" name=""/>
        <p:cNvGrpSpPr/>
        <p:nvPr/>
      </p:nvGrpSpPr>
      <p:grpSpPr>
        <a:xfrm>
          <a:off x="0" y="0"/>
          <a:ext cx="0" cy="0"/>
          <a:chOff x="0" y="0"/>
          <a:chExt cx="0" cy="0"/>
        </a:xfrm>
      </p:grpSpPr>
      <p:sp>
        <p:nvSpPr>
          <p:cNvPr id="2" name="Freeform 2"/>
          <p:cNvSpPr/>
          <p:nvPr/>
        </p:nvSpPr>
        <p:spPr>
          <a:xfrm>
            <a:off x="731520" y="592879"/>
            <a:ext cx="5852160" cy="6129442"/>
          </a:xfrm>
          <a:custGeom>
            <a:avLst/>
            <a:gdLst/>
            <a:ahLst/>
            <a:cxnLst/>
            <a:rect l="l" t="t" r="r" b="b"/>
            <a:pathLst>
              <a:path w="5852160" h="6129442">
                <a:moveTo>
                  <a:pt x="0" y="0"/>
                </a:moveTo>
                <a:lnTo>
                  <a:pt x="5852160" y="0"/>
                </a:lnTo>
                <a:lnTo>
                  <a:pt x="5852160" y="6129442"/>
                </a:lnTo>
                <a:lnTo>
                  <a:pt x="0" y="6129442"/>
                </a:lnTo>
                <a:lnTo>
                  <a:pt x="0" y="0"/>
                </a:lnTo>
                <a:close/>
              </a:path>
            </a:pathLst>
          </a:custGeom>
          <a:blipFill>
            <a:blip r:embed="rId2">
              <a:extLst>
                <a:ext uri="{96DAC541-7B7A-43D3-8B79-37D633B846F1}">
                  <asvg:svgBlip xmlns:asvg="http://schemas.microsoft.com/office/drawing/2016/SVG/main" xmlns="" r:embed="rId3"/>
                </a:ext>
              </a:extLst>
            </a:blip>
            <a:stretch>
              <a:fillRect l="-13067" t="-5319" r="-11686" b="-4695"/>
            </a:stretch>
          </a:blipFill>
        </p:spPr>
      </p:sp>
      <p:sp>
        <p:nvSpPr>
          <p:cNvPr id="3" name="Freeform 3"/>
          <p:cNvSpPr/>
          <p:nvPr/>
        </p:nvSpPr>
        <p:spPr>
          <a:xfrm rot="-7157375">
            <a:off x="5391161" y="5706890"/>
            <a:ext cx="814434" cy="1583756"/>
          </a:xfrm>
          <a:custGeom>
            <a:avLst/>
            <a:gdLst/>
            <a:ahLst/>
            <a:cxnLst/>
            <a:rect l="l" t="t" r="r" b="b"/>
            <a:pathLst>
              <a:path w="814434" h="1583756">
                <a:moveTo>
                  <a:pt x="0" y="0"/>
                </a:moveTo>
                <a:lnTo>
                  <a:pt x="814434" y="0"/>
                </a:lnTo>
                <a:lnTo>
                  <a:pt x="814434" y="1583756"/>
                </a:lnTo>
                <a:lnTo>
                  <a:pt x="0" y="1583756"/>
                </a:lnTo>
                <a:lnTo>
                  <a:pt x="0" y="0"/>
                </a:lnTo>
                <a:close/>
              </a:path>
            </a:pathLst>
          </a:custGeom>
          <a:blipFill>
            <a:blip r:embed="rId4">
              <a:extLst>
                <a:ext uri="{96DAC541-7B7A-43D3-8B79-37D633B846F1}">
                  <asvg:svgBlip xmlns:asvg="http://schemas.microsoft.com/office/drawing/2016/SVG/main" xmlns="" r:embed="rId5"/>
                </a:ext>
              </a:extLst>
            </a:blip>
            <a:stretch>
              <a:fillRect b="-26973"/>
            </a:stretch>
          </a:blipFill>
        </p:spPr>
      </p:sp>
      <p:sp>
        <p:nvSpPr>
          <p:cNvPr id="4" name="Freeform 4"/>
          <p:cNvSpPr/>
          <p:nvPr/>
        </p:nvSpPr>
        <p:spPr>
          <a:xfrm rot="4468650">
            <a:off x="5985152" y="169522"/>
            <a:ext cx="999523" cy="1060502"/>
          </a:xfrm>
          <a:custGeom>
            <a:avLst/>
            <a:gdLst/>
            <a:ahLst/>
            <a:cxnLst/>
            <a:rect l="l" t="t" r="r" b="b"/>
            <a:pathLst>
              <a:path w="999523" h="1060502">
                <a:moveTo>
                  <a:pt x="0" y="0"/>
                </a:moveTo>
                <a:lnTo>
                  <a:pt x="999523" y="0"/>
                </a:lnTo>
                <a:lnTo>
                  <a:pt x="999523" y="1060502"/>
                </a:lnTo>
                <a:lnTo>
                  <a:pt x="0" y="106050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018018">
            <a:off x="127139" y="5881759"/>
            <a:ext cx="1973976" cy="528352"/>
          </a:xfrm>
          <a:custGeom>
            <a:avLst/>
            <a:gdLst/>
            <a:ahLst/>
            <a:cxnLst/>
            <a:rect l="l" t="t" r="r" b="b"/>
            <a:pathLst>
              <a:path w="1973976" h="528352">
                <a:moveTo>
                  <a:pt x="0" y="0"/>
                </a:moveTo>
                <a:lnTo>
                  <a:pt x="1973977" y="0"/>
                </a:lnTo>
                <a:lnTo>
                  <a:pt x="1973977" y="528352"/>
                </a:lnTo>
                <a:lnTo>
                  <a:pt x="0" y="528352"/>
                </a:lnTo>
                <a:lnTo>
                  <a:pt x="0" y="0"/>
                </a:lnTo>
                <a:close/>
              </a:path>
            </a:pathLst>
          </a:custGeom>
          <a:blipFill>
            <a:blip r:embed="rId8">
              <a:extLst>
                <a:ext uri="{96DAC541-7B7A-43D3-8B79-37D633B846F1}">
                  <asvg:svgBlip xmlns:asvg="http://schemas.microsoft.com/office/drawing/2016/SVG/main" xmlns="" r:embed="rId9"/>
                </a:ext>
              </a:extLst>
            </a:blip>
            <a:stretch>
              <a:fillRect r="-9775" b="-278811"/>
            </a:stretch>
          </a:blipFill>
        </p:spPr>
      </p:sp>
      <p:sp>
        <p:nvSpPr>
          <p:cNvPr id="6" name="Freeform 6"/>
          <p:cNvSpPr/>
          <p:nvPr/>
        </p:nvSpPr>
        <p:spPr>
          <a:xfrm>
            <a:off x="1187338" y="2538121"/>
            <a:ext cx="4940524" cy="2238958"/>
          </a:xfrm>
          <a:custGeom>
            <a:avLst/>
            <a:gdLst/>
            <a:ahLst/>
            <a:cxnLst/>
            <a:rect l="l" t="t" r="r" b="b"/>
            <a:pathLst>
              <a:path w="4940524" h="2238958">
                <a:moveTo>
                  <a:pt x="0" y="0"/>
                </a:moveTo>
                <a:lnTo>
                  <a:pt x="4940524" y="0"/>
                </a:lnTo>
                <a:lnTo>
                  <a:pt x="4940524" y="2238958"/>
                </a:lnTo>
                <a:lnTo>
                  <a:pt x="0" y="2238958"/>
                </a:lnTo>
                <a:lnTo>
                  <a:pt x="0" y="0"/>
                </a:lnTo>
                <a:close/>
              </a:path>
            </a:pathLst>
          </a:custGeom>
          <a:blipFill>
            <a:blip r:embed="rId10"/>
            <a:stretch>
              <a:fillRect t="-21791" b="-43704"/>
            </a:stretch>
          </a:blipFill>
        </p:spPr>
      </p:sp>
      <p:sp>
        <p:nvSpPr>
          <p:cNvPr id="7" name="Freeform 7"/>
          <p:cNvSpPr/>
          <p:nvPr/>
        </p:nvSpPr>
        <p:spPr>
          <a:xfrm>
            <a:off x="1187338" y="4910429"/>
            <a:ext cx="1170315" cy="1235506"/>
          </a:xfrm>
          <a:custGeom>
            <a:avLst/>
            <a:gdLst/>
            <a:ahLst/>
            <a:cxnLst/>
            <a:rect l="l" t="t" r="r" b="b"/>
            <a:pathLst>
              <a:path w="1170315" h="1235506">
                <a:moveTo>
                  <a:pt x="0" y="0"/>
                </a:moveTo>
                <a:lnTo>
                  <a:pt x="1170315" y="0"/>
                </a:lnTo>
                <a:lnTo>
                  <a:pt x="1170315" y="1235506"/>
                </a:lnTo>
                <a:lnTo>
                  <a:pt x="0" y="1235506"/>
                </a:lnTo>
                <a:lnTo>
                  <a:pt x="0" y="0"/>
                </a:lnTo>
                <a:close/>
              </a:path>
            </a:pathLst>
          </a:custGeom>
          <a:blipFill>
            <a:blip r:embed="rId11"/>
            <a:stretch>
              <a:fillRect l="-9471" r="-43683" b="-8804"/>
            </a:stretch>
          </a:blipFill>
        </p:spPr>
      </p:sp>
      <p:sp>
        <p:nvSpPr>
          <p:cNvPr id="8" name="Freeform 8"/>
          <p:cNvSpPr/>
          <p:nvPr/>
        </p:nvSpPr>
        <p:spPr>
          <a:xfrm>
            <a:off x="3623903" y="4910429"/>
            <a:ext cx="974075" cy="1235506"/>
          </a:xfrm>
          <a:custGeom>
            <a:avLst/>
            <a:gdLst/>
            <a:ahLst/>
            <a:cxnLst/>
            <a:rect l="l" t="t" r="r" b="b"/>
            <a:pathLst>
              <a:path w="974075" h="1235506">
                <a:moveTo>
                  <a:pt x="0" y="0"/>
                </a:moveTo>
                <a:lnTo>
                  <a:pt x="974075" y="0"/>
                </a:lnTo>
                <a:lnTo>
                  <a:pt x="974075" y="1235506"/>
                </a:lnTo>
                <a:lnTo>
                  <a:pt x="0" y="1235506"/>
                </a:lnTo>
                <a:lnTo>
                  <a:pt x="0" y="0"/>
                </a:lnTo>
                <a:close/>
              </a:path>
            </a:pathLst>
          </a:custGeom>
          <a:blipFill>
            <a:blip r:embed="rId12"/>
            <a:stretch>
              <a:fillRect b="-5120"/>
            </a:stretch>
          </a:blipFill>
        </p:spPr>
      </p:sp>
      <p:sp>
        <p:nvSpPr>
          <p:cNvPr id="9" name="Freeform 9"/>
          <p:cNvSpPr/>
          <p:nvPr/>
        </p:nvSpPr>
        <p:spPr>
          <a:xfrm>
            <a:off x="2504392" y="4910429"/>
            <a:ext cx="976636" cy="1235506"/>
          </a:xfrm>
          <a:custGeom>
            <a:avLst/>
            <a:gdLst/>
            <a:ahLst/>
            <a:cxnLst/>
            <a:rect l="l" t="t" r="r" b="b"/>
            <a:pathLst>
              <a:path w="976636" h="1235506">
                <a:moveTo>
                  <a:pt x="0" y="0"/>
                </a:moveTo>
                <a:lnTo>
                  <a:pt x="976636" y="0"/>
                </a:lnTo>
                <a:lnTo>
                  <a:pt x="976636" y="1235506"/>
                </a:lnTo>
                <a:lnTo>
                  <a:pt x="0" y="1235506"/>
                </a:lnTo>
                <a:lnTo>
                  <a:pt x="0" y="0"/>
                </a:lnTo>
                <a:close/>
              </a:path>
            </a:pathLst>
          </a:custGeom>
          <a:blipFill>
            <a:blip r:embed="rId13"/>
            <a:stretch>
              <a:fillRect t="-5396"/>
            </a:stretch>
          </a:blipFill>
        </p:spPr>
      </p:sp>
      <p:sp>
        <p:nvSpPr>
          <p:cNvPr id="10" name="Freeform 10"/>
          <p:cNvSpPr/>
          <p:nvPr/>
        </p:nvSpPr>
        <p:spPr>
          <a:xfrm>
            <a:off x="4740853" y="4929479"/>
            <a:ext cx="1384044" cy="1216456"/>
          </a:xfrm>
          <a:custGeom>
            <a:avLst/>
            <a:gdLst/>
            <a:ahLst/>
            <a:cxnLst/>
            <a:rect l="l" t="t" r="r" b="b"/>
            <a:pathLst>
              <a:path w="1384044" h="1216456">
                <a:moveTo>
                  <a:pt x="0" y="0"/>
                </a:moveTo>
                <a:lnTo>
                  <a:pt x="1384044" y="0"/>
                </a:lnTo>
                <a:lnTo>
                  <a:pt x="1384044" y="1216456"/>
                </a:lnTo>
                <a:lnTo>
                  <a:pt x="0" y="1216456"/>
                </a:lnTo>
                <a:lnTo>
                  <a:pt x="0" y="0"/>
                </a:lnTo>
                <a:close/>
              </a:path>
            </a:pathLst>
          </a:custGeom>
          <a:blipFill>
            <a:blip r:embed="rId14"/>
            <a:stretch>
              <a:fillRect l="-8851" r="-9770" b="-1223"/>
            </a:stretch>
          </a:blipFill>
        </p:spPr>
      </p:sp>
      <p:sp>
        <p:nvSpPr>
          <p:cNvPr id="11" name="TextBox 11"/>
          <p:cNvSpPr txBox="1"/>
          <p:nvPr/>
        </p:nvSpPr>
        <p:spPr>
          <a:xfrm>
            <a:off x="1187338" y="1458671"/>
            <a:ext cx="4940524" cy="1023620"/>
          </a:xfrm>
          <a:prstGeom prst="rect">
            <a:avLst/>
          </a:prstGeom>
        </p:spPr>
        <p:txBody>
          <a:bodyPr lIns="0" tIns="0" rIns="0" bIns="0" rtlCol="0" anchor="t">
            <a:spAutoFit/>
          </a:bodyPr>
          <a:lstStyle/>
          <a:p>
            <a:pPr algn="l">
              <a:lnSpc>
                <a:spcPts val="1546"/>
              </a:lnSpc>
            </a:pPr>
            <a:endParaRPr/>
          </a:p>
          <a:p>
            <a:pPr marL="0" lvl="0" indent="0" algn="just">
              <a:lnSpc>
                <a:spcPts val="1682"/>
              </a:lnSpc>
              <a:spcBef>
                <a:spcPct val="0"/>
              </a:spcBef>
            </a:pPr>
            <a:r>
              <a:rPr lang="en-US" sz="1237">
                <a:solidFill>
                  <a:srgbClr val="000001"/>
                </a:solidFill>
                <a:latin typeface="IM Fell"/>
                <a:ea typeface="IM Fell"/>
                <a:cs typeface="IM Fell"/>
                <a:sym typeface="IM Fell"/>
              </a:rPr>
              <a:t>Učenici razredne nastave pod vodstvom svojih učiteljica bili su na terenskoj nastavi u Kaštelu u Starom gradu Kršanu. Poslušali su legendu o Jurju Kršanskom i posljednjoj obitelji Tonetti,  a zatim su se likovno izrazili i realizirali aktivnost “Potraga za blagom”.</a:t>
            </a:r>
          </a:p>
        </p:txBody>
      </p:sp>
      <p:sp>
        <p:nvSpPr>
          <p:cNvPr id="12" name="TextBox 12"/>
          <p:cNvSpPr txBox="1"/>
          <p:nvPr/>
        </p:nvSpPr>
        <p:spPr>
          <a:xfrm>
            <a:off x="2099005" y="1069067"/>
            <a:ext cx="3049797" cy="367040"/>
          </a:xfrm>
          <a:prstGeom prst="rect">
            <a:avLst/>
          </a:prstGeom>
        </p:spPr>
        <p:txBody>
          <a:bodyPr lIns="0" tIns="0" rIns="0" bIns="0" rtlCol="0" anchor="t">
            <a:spAutoFit/>
          </a:bodyPr>
          <a:lstStyle/>
          <a:p>
            <a:pPr algn="ctr">
              <a:lnSpc>
                <a:spcPts val="2777"/>
              </a:lnSpc>
            </a:pPr>
            <a:r>
              <a:rPr lang="en-US" sz="2722">
                <a:solidFill>
                  <a:srgbClr val="000001"/>
                </a:solidFill>
                <a:latin typeface="IM Fell"/>
                <a:ea typeface="IM Fell"/>
                <a:cs typeface="IM Fell"/>
                <a:sym typeface="IM Fell"/>
              </a:rPr>
              <a:t>Rujan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5CAD6"/>
        </a:solidFill>
        <a:effectLst/>
      </p:bgPr>
    </p:bg>
    <p:spTree>
      <p:nvGrpSpPr>
        <p:cNvPr id="1" name=""/>
        <p:cNvGrpSpPr/>
        <p:nvPr/>
      </p:nvGrpSpPr>
      <p:grpSpPr>
        <a:xfrm>
          <a:off x="0" y="0"/>
          <a:ext cx="0" cy="0"/>
          <a:chOff x="0" y="0"/>
          <a:chExt cx="0" cy="0"/>
        </a:xfrm>
      </p:grpSpPr>
      <p:sp>
        <p:nvSpPr>
          <p:cNvPr id="2" name="Freeform 2"/>
          <p:cNvSpPr/>
          <p:nvPr/>
        </p:nvSpPr>
        <p:spPr>
          <a:xfrm>
            <a:off x="686825" y="606960"/>
            <a:ext cx="5941550" cy="6128529"/>
          </a:xfrm>
          <a:custGeom>
            <a:avLst/>
            <a:gdLst/>
            <a:ahLst/>
            <a:cxnLst/>
            <a:rect l="l" t="t" r="r" b="b"/>
            <a:pathLst>
              <a:path w="5941550" h="6128529">
                <a:moveTo>
                  <a:pt x="0" y="0"/>
                </a:moveTo>
                <a:lnTo>
                  <a:pt x="5941550" y="0"/>
                </a:lnTo>
                <a:lnTo>
                  <a:pt x="5941550" y="6128529"/>
                </a:lnTo>
                <a:lnTo>
                  <a:pt x="0" y="6128529"/>
                </a:lnTo>
                <a:lnTo>
                  <a:pt x="0" y="0"/>
                </a:lnTo>
                <a:close/>
              </a:path>
            </a:pathLst>
          </a:custGeom>
          <a:blipFill>
            <a:blip r:embed="rId2">
              <a:extLst>
                <a:ext uri="{96DAC541-7B7A-43D3-8B79-37D633B846F1}">
                  <asvg:svgBlip xmlns:asvg="http://schemas.microsoft.com/office/drawing/2016/SVG/main" xmlns="" r:embed="rId3"/>
                </a:ext>
              </a:extLst>
            </a:blip>
            <a:stretch>
              <a:fillRect l="-10306" t="-1998" r="-7810" b="-3769"/>
            </a:stretch>
          </a:blipFill>
        </p:spPr>
      </p:sp>
      <p:sp>
        <p:nvSpPr>
          <p:cNvPr id="3" name="Freeform 3"/>
          <p:cNvSpPr/>
          <p:nvPr/>
        </p:nvSpPr>
        <p:spPr>
          <a:xfrm>
            <a:off x="514194" y="5983294"/>
            <a:ext cx="3538081" cy="738570"/>
          </a:xfrm>
          <a:custGeom>
            <a:avLst/>
            <a:gdLst/>
            <a:ahLst/>
            <a:cxnLst/>
            <a:rect l="l" t="t" r="r" b="b"/>
            <a:pathLst>
              <a:path w="3538081" h="738570">
                <a:moveTo>
                  <a:pt x="0" y="0"/>
                </a:moveTo>
                <a:lnTo>
                  <a:pt x="3538081" y="0"/>
                </a:lnTo>
                <a:lnTo>
                  <a:pt x="3538081" y="738571"/>
                </a:lnTo>
                <a:lnTo>
                  <a:pt x="0" y="738571"/>
                </a:lnTo>
                <a:lnTo>
                  <a:pt x="0" y="0"/>
                </a:lnTo>
                <a:close/>
              </a:path>
            </a:pathLst>
          </a:custGeom>
          <a:blipFill>
            <a:blip r:embed="rId4"/>
            <a:stretch>
              <a:fillRect b="-359084"/>
            </a:stretch>
          </a:blipFill>
        </p:spPr>
      </p:sp>
      <p:sp>
        <p:nvSpPr>
          <p:cNvPr id="4" name="TextBox 4"/>
          <p:cNvSpPr txBox="1"/>
          <p:nvPr/>
        </p:nvSpPr>
        <p:spPr>
          <a:xfrm>
            <a:off x="1579859" y="927346"/>
            <a:ext cx="4225104" cy="547426"/>
          </a:xfrm>
          <a:prstGeom prst="rect">
            <a:avLst/>
          </a:prstGeom>
        </p:spPr>
        <p:txBody>
          <a:bodyPr lIns="0" tIns="0" rIns="0" bIns="0" rtlCol="0" anchor="t">
            <a:spAutoFit/>
          </a:bodyPr>
          <a:lstStyle/>
          <a:p>
            <a:pPr marL="0" lvl="0" indent="0" algn="ctr">
              <a:lnSpc>
                <a:spcPts val="2316"/>
              </a:lnSpc>
              <a:spcBef>
                <a:spcPct val="0"/>
              </a:spcBef>
            </a:pPr>
            <a:r>
              <a:rPr lang="en-US" sz="1703">
                <a:solidFill>
                  <a:srgbClr val="000001"/>
                </a:solidFill>
                <a:latin typeface="IM Fell"/>
                <a:ea typeface="IM Fell"/>
                <a:cs typeface="IM Fell"/>
                <a:sym typeface="IM Fell"/>
              </a:rPr>
              <a:t>Stari grad Kršan</a:t>
            </a:r>
          </a:p>
          <a:p>
            <a:pPr marL="0" lvl="0" indent="0" algn="ctr">
              <a:lnSpc>
                <a:spcPts val="2180"/>
              </a:lnSpc>
              <a:spcBef>
                <a:spcPct val="0"/>
              </a:spcBef>
            </a:pPr>
            <a:r>
              <a:rPr lang="en-US" sz="1603" u="none" strike="noStrike">
                <a:solidFill>
                  <a:srgbClr val="000001"/>
                </a:solidFill>
                <a:latin typeface="IM Fell"/>
                <a:ea typeface="IM Fell"/>
                <a:cs typeface="IM Fell"/>
                <a:sym typeface="IM Fell"/>
              </a:rPr>
              <a:t> očima učenika</a:t>
            </a:r>
          </a:p>
        </p:txBody>
      </p:sp>
      <p:sp>
        <p:nvSpPr>
          <p:cNvPr id="5" name="Freeform 5"/>
          <p:cNvSpPr/>
          <p:nvPr/>
        </p:nvSpPr>
        <p:spPr>
          <a:xfrm rot="-2998296">
            <a:off x="4671867" y="464809"/>
            <a:ext cx="544126" cy="1058113"/>
          </a:xfrm>
          <a:custGeom>
            <a:avLst/>
            <a:gdLst/>
            <a:ahLst/>
            <a:cxnLst/>
            <a:rect l="l" t="t" r="r" b="b"/>
            <a:pathLst>
              <a:path w="544126" h="1058113">
                <a:moveTo>
                  <a:pt x="0" y="0"/>
                </a:moveTo>
                <a:lnTo>
                  <a:pt x="544127" y="0"/>
                </a:lnTo>
                <a:lnTo>
                  <a:pt x="544127" y="1058113"/>
                </a:lnTo>
                <a:lnTo>
                  <a:pt x="0" y="1058113"/>
                </a:lnTo>
                <a:lnTo>
                  <a:pt x="0" y="0"/>
                </a:lnTo>
                <a:close/>
              </a:path>
            </a:pathLst>
          </a:custGeom>
          <a:blipFill>
            <a:blip r:embed="rId5">
              <a:extLst>
                <a:ext uri="{96DAC541-7B7A-43D3-8B79-37D633B846F1}">
                  <asvg:svgBlip xmlns:asvg="http://schemas.microsoft.com/office/drawing/2016/SVG/main" xmlns="" r:embed="rId6"/>
                </a:ext>
              </a:extLst>
            </a:blip>
            <a:stretch>
              <a:fillRect b="-26973"/>
            </a:stretch>
          </a:blipFill>
        </p:spPr>
      </p:sp>
      <p:sp>
        <p:nvSpPr>
          <p:cNvPr id="6" name="Freeform 6"/>
          <p:cNvSpPr/>
          <p:nvPr/>
        </p:nvSpPr>
        <p:spPr>
          <a:xfrm>
            <a:off x="6138094" y="5056913"/>
            <a:ext cx="891172" cy="1678577"/>
          </a:xfrm>
          <a:custGeom>
            <a:avLst/>
            <a:gdLst/>
            <a:ahLst/>
            <a:cxnLst/>
            <a:rect l="l" t="t" r="r" b="b"/>
            <a:pathLst>
              <a:path w="891172" h="1678577">
                <a:moveTo>
                  <a:pt x="0" y="0"/>
                </a:moveTo>
                <a:lnTo>
                  <a:pt x="891172" y="0"/>
                </a:lnTo>
                <a:lnTo>
                  <a:pt x="891172" y="1678576"/>
                </a:lnTo>
                <a:lnTo>
                  <a:pt x="0" y="167857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7" name="Freeform 7"/>
          <p:cNvSpPr/>
          <p:nvPr/>
        </p:nvSpPr>
        <p:spPr>
          <a:xfrm>
            <a:off x="5423491" y="5389490"/>
            <a:ext cx="714603" cy="1345999"/>
          </a:xfrm>
          <a:custGeom>
            <a:avLst/>
            <a:gdLst/>
            <a:ahLst/>
            <a:cxnLst/>
            <a:rect l="l" t="t" r="r" b="b"/>
            <a:pathLst>
              <a:path w="714603" h="1345999">
                <a:moveTo>
                  <a:pt x="0" y="0"/>
                </a:moveTo>
                <a:lnTo>
                  <a:pt x="714603" y="0"/>
                </a:lnTo>
                <a:lnTo>
                  <a:pt x="714603" y="1345999"/>
                </a:lnTo>
                <a:lnTo>
                  <a:pt x="0" y="134599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8" name="Freeform 8"/>
          <p:cNvSpPr/>
          <p:nvPr/>
        </p:nvSpPr>
        <p:spPr>
          <a:xfrm>
            <a:off x="1233005" y="1557224"/>
            <a:ext cx="1182283" cy="1576377"/>
          </a:xfrm>
          <a:custGeom>
            <a:avLst/>
            <a:gdLst/>
            <a:ahLst/>
            <a:cxnLst/>
            <a:rect l="l" t="t" r="r" b="b"/>
            <a:pathLst>
              <a:path w="1182283" h="1576377">
                <a:moveTo>
                  <a:pt x="0" y="0"/>
                </a:moveTo>
                <a:lnTo>
                  <a:pt x="1182283" y="0"/>
                </a:lnTo>
                <a:lnTo>
                  <a:pt x="1182283" y="1576377"/>
                </a:lnTo>
                <a:lnTo>
                  <a:pt x="0" y="1576377"/>
                </a:lnTo>
                <a:lnTo>
                  <a:pt x="0" y="0"/>
                </a:lnTo>
                <a:close/>
              </a:path>
            </a:pathLst>
          </a:custGeom>
          <a:blipFill>
            <a:blip r:embed="rId9"/>
            <a:stretch>
              <a:fillRect/>
            </a:stretch>
          </a:blipFill>
        </p:spPr>
      </p:sp>
      <p:sp>
        <p:nvSpPr>
          <p:cNvPr id="9" name="Freeform 9"/>
          <p:cNvSpPr/>
          <p:nvPr/>
        </p:nvSpPr>
        <p:spPr>
          <a:xfrm>
            <a:off x="2510128" y="1557224"/>
            <a:ext cx="1182283" cy="1576377"/>
          </a:xfrm>
          <a:custGeom>
            <a:avLst/>
            <a:gdLst/>
            <a:ahLst/>
            <a:cxnLst/>
            <a:rect l="l" t="t" r="r" b="b"/>
            <a:pathLst>
              <a:path w="1182283" h="1576377">
                <a:moveTo>
                  <a:pt x="0" y="0"/>
                </a:moveTo>
                <a:lnTo>
                  <a:pt x="1182283" y="0"/>
                </a:lnTo>
                <a:lnTo>
                  <a:pt x="1182283" y="1576377"/>
                </a:lnTo>
                <a:lnTo>
                  <a:pt x="0" y="1576377"/>
                </a:lnTo>
                <a:lnTo>
                  <a:pt x="0" y="0"/>
                </a:lnTo>
                <a:close/>
              </a:path>
            </a:pathLst>
          </a:custGeom>
          <a:blipFill>
            <a:blip r:embed="rId10"/>
            <a:stretch>
              <a:fillRect/>
            </a:stretch>
          </a:blipFill>
        </p:spPr>
      </p:sp>
      <p:sp>
        <p:nvSpPr>
          <p:cNvPr id="10" name="Freeform 10"/>
          <p:cNvSpPr/>
          <p:nvPr/>
        </p:nvSpPr>
        <p:spPr>
          <a:xfrm>
            <a:off x="3777539" y="1557224"/>
            <a:ext cx="1172594" cy="1563459"/>
          </a:xfrm>
          <a:custGeom>
            <a:avLst/>
            <a:gdLst/>
            <a:ahLst/>
            <a:cxnLst/>
            <a:rect l="l" t="t" r="r" b="b"/>
            <a:pathLst>
              <a:path w="1172594" h="1563459">
                <a:moveTo>
                  <a:pt x="0" y="0"/>
                </a:moveTo>
                <a:lnTo>
                  <a:pt x="1172594" y="0"/>
                </a:lnTo>
                <a:lnTo>
                  <a:pt x="1172594" y="1563459"/>
                </a:lnTo>
                <a:lnTo>
                  <a:pt x="0" y="1563459"/>
                </a:lnTo>
                <a:lnTo>
                  <a:pt x="0" y="0"/>
                </a:lnTo>
                <a:close/>
              </a:path>
            </a:pathLst>
          </a:custGeom>
          <a:blipFill>
            <a:blip r:embed="rId11"/>
            <a:stretch>
              <a:fillRect/>
            </a:stretch>
          </a:blipFill>
        </p:spPr>
      </p:sp>
      <p:sp>
        <p:nvSpPr>
          <p:cNvPr id="11" name="Freeform 11"/>
          <p:cNvSpPr/>
          <p:nvPr/>
        </p:nvSpPr>
        <p:spPr>
          <a:xfrm>
            <a:off x="5045383" y="1542463"/>
            <a:ext cx="1172594" cy="1563459"/>
          </a:xfrm>
          <a:custGeom>
            <a:avLst/>
            <a:gdLst/>
            <a:ahLst/>
            <a:cxnLst/>
            <a:rect l="l" t="t" r="r" b="b"/>
            <a:pathLst>
              <a:path w="1172594" h="1563459">
                <a:moveTo>
                  <a:pt x="0" y="0"/>
                </a:moveTo>
                <a:lnTo>
                  <a:pt x="1172594" y="0"/>
                </a:lnTo>
                <a:lnTo>
                  <a:pt x="1172594" y="1563459"/>
                </a:lnTo>
                <a:lnTo>
                  <a:pt x="0" y="1563459"/>
                </a:lnTo>
                <a:lnTo>
                  <a:pt x="0" y="0"/>
                </a:lnTo>
                <a:close/>
              </a:path>
            </a:pathLst>
          </a:custGeom>
          <a:blipFill>
            <a:blip r:embed="rId12"/>
            <a:stretch>
              <a:fillRect/>
            </a:stretch>
          </a:blipFill>
        </p:spPr>
      </p:sp>
      <p:sp>
        <p:nvSpPr>
          <p:cNvPr id="12" name="Freeform 12"/>
          <p:cNvSpPr/>
          <p:nvPr/>
        </p:nvSpPr>
        <p:spPr>
          <a:xfrm>
            <a:off x="1346667" y="3209283"/>
            <a:ext cx="2233116" cy="1674837"/>
          </a:xfrm>
          <a:custGeom>
            <a:avLst/>
            <a:gdLst/>
            <a:ahLst/>
            <a:cxnLst/>
            <a:rect l="l" t="t" r="r" b="b"/>
            <a:pathLst>
              <a:path w="2233116" h="1674837">
                <a:moveTo>
                  <a:pt x="0" y="0"/>
                </a:moveTo>
                <a:lnTo>
                  <a:pt x="2233116" y="0"/>
                </a:lnTo>
                <a:lnTo>
                  <a:pt x="2233116" y="1674837"/>
                </a:lnTo>
                <a:lnTo>
                  <a:pt x="0" y="1674837"/>
                </a:lnTo>
                <a:lnTo>
                  <a:pt x="0" y="0"/>
                </a:lnTo>
                <a:close/>
              </a:path>
            </a:pathLst>
          </a:custGeom>
          <a:blipFill>
            <a:blip r:embed="rId13"/>
            <a:stretch>
              <a:fillRect/>
            </a:stretch>
          </a:blipFill>
        </p:spPr>
      </p:sp>
      <p:sp>
        <p:nvSpPr>
          <p:cNvPr id="13" name="Freeform 13"/>
          <p:cNvSpPr/>
          <p:nvPr/>
        </p:nvSpPr>
        <p:spPr>
          <a:xfrm>
            <a:off x="3657600" y="3187733"/>
            <a:ext cx="2223578" cy="1667683"/>
          </a:xfrm>
          <a:custGeom>
            <a:avLst/>
            <a:gdLst/>
            <a:ahLst/>
            <a:cxnLst/>
            <a:rect l="l" t="t" r="r" b="b"/>
            <a:pathLst>
              <a:path w="2223578" h="1667683">
                <a:moveTo>
                  <a:pt x="0" y="0"/>
                </a:moveTo>
                <a:lnTo>
                  <a:pt x="2223578" y="0"/>
                </a:lnTo>
                <a:lnTo>
                  <a:pt x="2223578" y="1667683"/>
                </a:lnTo>
                <a:lnTo>
                  <a:pt x="0" y="1667683"/>
                </a:lnTo>
                <a:lnTo>
                  <a:pt x="0" y="0"/>
                </a:lnTo>
                <a:close/>
              </a:path>
            </a:pathLst>
          </a:custGeom>
          <a:blipFill>
            <a:blip r:embed="rId14"/>
            <a:stretch>
              <a:fillRect/>
            </a:stretch>
          </a:blipFill>
        </p:spPr>
      </p:sp>
      <p:sp>
        <p:nvSpPr>
          <p:cNvPr id="14" name="Freeform 14"/>
          <p:cNvSpPr/>
          <p:nvPr/>
        </p:nvSpPr>
        <p:spPr>
          <a:xfrm>
            <a:off x="1346667" y="4960320"/>
            <a:ext cx="2233116" cy="1674837"/>
          </a:xfrm>
          <a:custGeom>
            <a:avLst/>
            <a:gdLst/>
            <a:ahLst/>
            <a:cxnLst/>
            <a:rect l="l" t="t" r="r" b="b"/>
            <a:pathLst>
              <a:path w="2233116" h="1674837">
                <a:moveTo>
                  <a:pt x="0" y="0"/>
                </a:moveTo>
                <a:lnTo>
                  <a:pt x="2233116" y="0"/>
                </a:lnTo>
                <a:lnTo>
                  <a:pt x="2233116" y="1674836"/>
                </a:lnTo>
                <a:lnTo>
                  <a:pt x="0" y="1674836"/>
                </a:lnTo>
                <a:lnTo>
                  <a:pt x="0" y="0"/>
                </a:lnTo>
                <a:close/>
              </a:path>
            </a:pathLst>
          </a:custGeom>
          <a:blipFill>
            <a:blip r:embed="rId15"/>
            <a:stretch>
              <a:fillRect/>
            </a:stretch>
          </a:blipFill>
        </p:spPr>
      </p:sp>
      <p:sp>
        <p:nvSpPr>
          <p:cNvPr id="15" name="Freeform 15"/>
          <p:cNvSpPr/>
          <p:nvPr/>
        </p:nvSpPr>
        <p:spPr>
          <a:xfrm>
            <a:off x="3657600" y="4952876"/>
            <a:ext cx="2252966" cy="1689725"/>
          </a:xfrm>
          <a:custGeom>
            <a:avLst/>
            <a:gdLst/>
            <a:ahLst/>
            <a:cxnLst/>
            <a:rect l="l" t="t" r="r" b="b"/>
            <a:pathLst>
              <a:path w="2252966" h="1689725">
                <a:moveTo>
                  <a:pt x="0" y="0"/>
                </a:moveTo>
                <a:lnTo>
                  <a:pt x="2252966" y="0"/>
                </a:lnTo>
                <a:lnTo>
                  <a:pt x="2252966" y="1689724"/>
                </a:lnTo>
                <a:lnTo>
                  <a:pt x="0" y="1689724"/>
                </a:lnTo>
                <a:lnTo>
                  <a:pt x="0" y="0"/>
                </a:lnTo>
                <a:close/>
              </a:path>
            </a:pathLst>
          </a:custGeom>
          <a:blipFill>
            <a:blip r:embed="rId16"/>
            <a:stretch>
              <a:fillRect/>
            </a:stretch>
          </a:blipFill>
        </p:spPr>
      </p:sp>
      <p:sp>
        <p:nvSpPr>
          <p:cNvPr id="16" name="Freeform 16"/>
          <p:cNvSpPr/>
          <p:nvPr/>
        </p:nvSpPr>
        <p:spPr>
          <a:xfrm rot="4468650">
            <a:off x="5884849" y="188750"/>
            <a:ext cx="999523" cy="1060502"/>
          </a:xfrm>
          <a:custGeom>
            <a:avLst/>
            <a:gdLst/>
            <a:ahLst/>
            <a:cxnLst/>
            <a:rect l="l" t="t" r="r" b="b"/>
            <a:pathLst>
              <a:path w="999523" h="1060502">
                <a:moveTo>
                  <a:pt x="0" y="0"/>
                </a:moveTo>
                <a:lnTo>
                  <a:pt x="999524" y="0"/>
                </a:lnTo>
                <a:lnTo>
                  <a:pt x="999524" y="1060502"/>
                </a:lnTo>
                <a:lnTo>
                  <a:pt x="0" y="1060502"/>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5CAD6"/>
        </a:solidFill>
        <a:effectLst/>
      </p:bgPr>
    </p:bg>
    <p:spTree>
      <p:nvGrpSpPr>
        <p:cNvPr id="1" name=""/>
        <p:cNvGrpSpPr/>
        <p:nvPr/>
      </p:nvGrpSpPr>
      <p:grpSpPr>
        <a:xfrm>
          <a:off x="0" y="0"/>
          <a:ext cx="0" cy="0"/>
          <a:chOff x="0" y="0"/>
          <a:chExt cx="0" cy="0"/>
        </a:xfrm>
      </p:grpSpPr>
      <p:sp>
        <p:nvSpPr>
          <p:cNvPr id="2" name="Freeform 2"/>
          <p:cNvSpPr/>
          <p:nvPr/>
        </p:nvSpPr>
        <p:spPr>
          <a:xfrm>
            <a:off x="731520" y="592879"/>
            <a:ext cx="5852160" cy="6129442"/>
          </a:xfrm>
          <a:custGeom>
            <a:avLst/>
            <a:gdLst/>
            <a:ahLst/>
            <a:cxnLst/>
            <a:rect l="l" t="t" r="r" b="b"/>
            <a:pathLst>
              <a:path w="5852160" h="6129442">
                <a:moveTo>
                  <a:pt x="0" y="0"/>
                </a:moveTo>
                <a:lnTo>
                  <a:pt x="5852160" y="0"/>
                </a:lnTo>
                <a:lnTo>
                  <a:pt x="5852160" y="6129442"/>
                </a:lnTo>
                <a:lnTo>
                  <a:pt x="0" y="6129442"/>
                </a:lnTo>
                <a:lnTo>
                  <a:pt x="0" y="0"/>
                </a:lnTo>
                <a:close/>
              </a:path>
            </a:pathLst>
          </a:custGeom>
          <a:blipFill>
            <a:blip r:embed="rId2">
              <a:extLst>
                <a:ext uri="{96DAC541-7B7A-43D3-8B79-37D633B846F1}">
                  <asvg:svgBlip xmlns:asvg="http://schemas.microsoft.com/office/drawing/2016/SVG/main" xmlns="" r:embed="rId3"/>
                </a:ext>
              </a:extLst>
            </a:blip>
            <a:stretch>
              <a:fillRect l="-13067" t="-5319" r="-11686" b="-4695"/>
            </a:stretch>
          </a:blipFill>
        </p:spPr>
      </p:sp>
      <p:sp>
        <p:nvSpPr>
          <p:cNvPr id="3" name="Freeform 3"/>
          <p:cNvSpPr/>
          <p:nvPr/>
        </p:nvSpPr>
        <p:spPr>
          <a:xfrm rot="-7157375">
            <a:off x="5391161" y="5706890"/>
            <a:ext cx="814434" cy="1583756"/>
          </a:xfrm>
          <a:custGeom>
            <a:avLst/>
            <a:gdLst/>
            <a:ahLst/>
            <a:cxnLst/>
            <a:rect l="l" t="t" r="r" b="b"/>
            <a:pathLst>
              <a:path w="814434" h="1583756">
                <a:moveTo>
                  <a:pt x="0" y="0"/>
                </a:moveTo>
                <a:lnTo>
                  <a:pt x="814434" y="0"/>
                </a:lnTo>
                <a:lnTo>
                  <a:pt x="814434" y="1583756"/>
                </a:lnTo>
                <a:lnTo>
                  <a:pt x="0" y="1583756"/>
                </a:lnTo>
                <a:lnTo>
                  <a:pt x="0" y="0"/>
                </a:lnTo>
                <a:close/>
              </a:path>
            </a:pathLst>
          </a:custGeom>
          <a:blipFill>
            <a:blip r:embed="rId4">
              <a:extLst>
                <a:ext uri="{96DAC541-7B7A-43D3-8B79-37D633B846F1}">
                  <asvg:svgBlip xmlns:asvg="http://schemas.microsoft.com/office/drawing/2016/SVG/main" xmlns="" r:embed="rId5"/>
                </a:ext>
              </a:extLst>
            </a:blip>
            <a:stretch>
              <a:fillRect b="-26973"/>
            </a:stretch>
          </a:blipFill>
        </p:spPr>
      </p:sp>
      <p:sp>
        <p:nvSpPr>
          <p:cNvPr id="4" name="Freeform 4"/>
          <p:cNvSpPr/>
          <p:nvPr/>
        </p:nvSpPr>
        <p:spPr>
          <a:xfrm rot="4468650">
            <a:off x="5985152" y="169522"/>
            <a:ext cx="999523" cy="1060502"/>
          </a:xfrm>
          <a:custGeom>
            <a:avLst/>
            <a:gdLst/>
            <a:ahLst/>
            <a:cxnLst/>
            <a:rect l="l" t="t" r="r" b="b"/>
            <a:pathLst>
              <a:path w="999523" h="1060502">
                <a:moveTo>
                  <a:pt x="0" y="0"/>
                </a:moveTo>
                <a:lnTo>
                  <a:pt x="999523" y="0"/>
                </a:lnTo>
                <a:lnTo>
                  <a:pt x="999523" y="1060502"/>
                </a:lnTo>
                <a:lnTo>
                  <a:pt x="0" y="106050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018018">
            <a:off x="127139" y="5881759"/>
            <a:ext cx="1973976" cy="528352"/>
          </a:xfrm>
          <a:custGeom>
            <a:avLst/>
            <a:gdLst/>
            <a:ahLst/>
            <a:cxnLst/>
            <a:rect l="l" t="t" r="r" b="b"/>
            <a:pathLst>
              <a:path w="1973976" h="528352">
                <a:moveTo>
                  <a:pt x="0" y="0"/>
                </a:moveTo>
                <a:lnTo>
                  <a:pt x="1973977" y="0"/>
                </a:lnTo>
                <a:lnTo>
                  <a:pt x="1973977" y="528352"/>
                </a:lnTo>
                <a:lnTo>
                  <a:pt x="0" y="528352"/>
                </a:lnTo>
                <a:lnTo>
                  <a:pt x="0" y="0"/>
                </a:lnTo>
                <a:close/>
              </a:path>
            </a:pathLst>
          </a:custGeom>
          <a:blipFill>
            <a:blip r:embed="rId8">
              <a:extLst>
                <a:ext uri="{96DAC541-7B7A-43D3-8B79-37D633B846F1}">
                  <asvg:svgBlip xmlns:asvg="http://schemas.microsoft.com/office/drawing/2016/SVG/main" xmlns="" r:embed="rId9"/>
                </a:ext>
              </a:extLst>
            </a:blip>
            <a:stretch>
              <a:fillRect r="-9775" b="-278811"/>
            </a:stretch>
          </a:blipFill>
        </p:spPr>
      </p:sp>
      <p:sp>
        <p:nvSpPr>
          <p:cNvPr id="6" name="Freeform 6"/>
          <p:cNvSpPr/>
          <p:nvPr/>
        </p:nvSpPr>
        <p:spPr>
          <a:xfrm>
            <a:off x="1187338" y="3828298"/>
            <a:ext cx="4828363" cy="2670470"/>
          </a:xfrm>
          <a:custGeom>
            <a:avLst/>
            <a:gdLst/>
            <a:ahLst/>
            <a:cxnLst/>
            <a:rect l="l" t="t" r="r" b="b"/>
            <a:pathLst>
              <a:path w="4828363" h="2670470">
                <a:moveTo>
                  <a:pt x="0" y="0"/>
                </a:moveTo>
                <a:lnTo>
                  <a:pt x="4828363" y="0"/>
                </a:lnTo>
                <a:lnTo>
                  <a:pt x="4828363" y="2670470"/>
                </a:lnTo>
                <a:lnTo>
                  <a:pt x="0" y="2670470"/>
                </a:lnTo>
                <a:lnTo>
                  <a:pt x="0" y="0"/>
                </a:lnTo>
                <a:close/>
              </a:path>
            </a:pathLst>
          </a:custGeom>
          <a:blipFill>
            <a:blip r:embed="rId10"/>
            <a:stretch>
              <a:fillRect t="-6631" r="-2261" b="-32039"/>
            </a:stretch>
          </a:blipFill>
        </p:spPr>
      </p:sp>
      <p:sp>
        <p:nvSpPr>
          <p:cNvPr id="7" name="TextBox 7"/>
          <p:cNvSpPr txBox="1"/>
          <p:nvPr/>
        </p:nvSpPr>
        <p:spPr>
          <a:xfrm>
            <a:off x="1279552" y="1127135"/>
            <a:ext cx="4937559" cy="3119134"/>
          </a:xfrm>
          <a:prstGeom prst="rect">
            <a:avLst/>
          </a:prstGeom>
        </p:spPr>
        <p:txBody>
          <a:bodyPr lIns="0" tIns="0" rIns="0" bIns="0" rtlCol="0" anchor="t">
            <a:spAutoFit/>
          </a:bodyPr>
          <a:lstStyle/>
          <a:p>
            <a:pPr algn="just">
              <a:lnSpc>
                <a:spcPts val="1682"/>
              </a:lnSpc>
            </a:pPr>
            <a:r>
              <a:rPr lang="en-US" sz="1236">
                <a:solidFill>
                  <a:srgbClr val="000001"/>
                </a:solidFill>
                <a:latin typeface="IM Fell"/>
                <a:ea typeface="IM Fell"/>
                <a:cs typeface="IM Fell"/>
                <a:sym typeface="IM Fell"/>
              </a:rPr>
              <a:t>Međunarodni dan pješačenja učenici razredne nastave pod vodstvom svojih učiteljica, obilježili su na najbolji mogući način – pješačenjem.</a:t>
            </a:r>
          </a:p>
          <a:p>
            <a:pPr algn="just">
              <a:lnSpc>
                <a:spcPts val="1682"/>
              </a:lnSpc>
            </a:pPr>
            <a:r>
              <a:rPr lang="en-US" sz="1236">
                <a:solidFill>
                  <a:srgbClr val="000001"/>
                </a:solidFill>
                <a:latin typeface="IM Fell"/>
                <a:ea typeface="IM Fell"/>
                <a:cs typeface="IM Fell"/>
                <a:sym typeface="IM Fell"/>
              </a:rPr>
              <a:t>U petak, 11. listopada uputili su se stazom od Zagrada do kaštela Kožljaka smještenom na zapadnim padinama Učke povrh Čepićkog polja, uživajući šumskim putem u šarenilu i jesenskim mirisima. Izvanučionička nastava planirana u okviru zavičajnog projekta „Kragulj z Kršana“ realizirana je s ciljem razgledavanja i upoznavanja baštine, starog kaštela Kožljaka, smještenog na strmoj litici uz stari put koji je povezivao Istru s Liburnijom.</a:t>
            </a:r>
          </a:p>
          <a:p>
            <a:pPr algn="just">
              <a:lnSpc>
                <a:spcPts val="1682"/>
              </a:lnSpc>
            </a:pPr>
            <a:r>
              <a:rPr lang="en-US" sz="1236">
                <a:solidFill>
                  <a:srgbClr val="000001"/>
                </a:solidFill>
                <a:latin typeface="IM Fell"/>
                <a:ea typeface="IM Fell"/>
                <a:cs typeface="IM Fell"/>
                <a:sym typeface="IM Fell"/>
              </a:rPr>
              <a:t>Nakon kratkog predaha, uživali su u prekrasnom pogledu koji seže preko Čepićkog polja do Kršana, Pićna, Gračišća u daljini… a crtice iz povijesti kaštela i priče iz usmene predaje prema knjizi Čarobna Istra Zdenka Bašića ispričala im je školska knjižničarka. Uz malo animacije i dramskih pokreta vrijeme druženja je brzo prošlo, a tik pred kišu uspjeli su ukrcati se u autobus te se vratiti u školu. Pravi bijeg od užurbane svakodnevice.</a:t>
            </a:r>
          </a:p>
          <a:p>
            <a:pPr marL="0" lvl="0" indent="0" algn="l">
              <a:lnSpc>
                <a:spcPts val="1546"/>
              </a:lnSpc>
              <a:spcBef>
                <a:spcPct val="0"/>
              </a:spcBef>
            </a:pPr>
            <a:endParaRPr lang="en-US" sz="1236">
              <a:solidFill>
                <a:srgbClr val="000001"/>
              </a:solidFill>
              <a:latin typeface="IM Fell"/>
              <a:ea typeface="IM Fell"/>
              <a:cs typeface="IM Fell"/>
              <a:sym typeface="IM Fell"/>
            </a:endParaRPr>
          </a:p>
        </p:txBody>
      </p:sp>
      <p:sp>
        <p:nvSpPr>
          <p:cNvPr id="8" name="TextBox 8"/>
          <p:cNvSpPr txBox="1"/>
          <p:nvPr/>
        </p:nvSpPr>
        <p:spPr>
          <a:xfrm>
            <a:off x="2076621" y="779145"/>
            <a:ext cx="3049797" cy="367040"/>
          </a:xfrm>
          <a:prstGeom prst="rect">
            <a:avLst/>
          </a:prstGeom>
        </p:spPr>
        <p:txBody>
          <a:bodyPr lIns="0" tIns="0" rIns="0" bIns="0" rtlCol="0" anchor="t">
            <a:spAutoFit/>
          </a:bodyPr>
          <a:lstStyle/>
          <a:p>
            <a:pPr algn="ctr">
              <a:lnSpc>
                <a:spcPts val="2777"/>
              </a:lnSpc>
            </a:pPr>
            <a:r>
              <a:rPr lang="en-US" sz="2722">
                <a:solidFill>
                  <a:srgbClr val="000001"/>
                </a:solidFill>
                <a:latin typeface="IM Fell"/>
                <a:ea typeface="IM Fell"/>
                <a:cs typeface="IM Fell"/>
                <a:sym typeface="IM Fell"/>
              </a:rPr>
              <a:t>Listopad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5CAD6"/>
        </a:solidFill>
        <a:effectLst/>
      </p:bgPr>
    </p:bg>
    <p:spTree>
      <p:nvGrpSpPr>
        <p:cNvPr id="1" name=""/>
        <p:cNvGrpSpPr/>
        <p:nvPr/>
      </p:nvGrpSpPr>
      <p:grpSpPr>
        <a:xfrm>
          <a:off x="0" y="0"/>
          <a:ext cx="0" cy="0"/>
          <a:chOff x="0" y="0"/>
          <a:chExt cx="0" cy="0"/>
        </a:xfrm>
      </p:grpSpPr>
      <p:grpSp>
        <p:nvGrpSpPr>
          <p:cNvPr id="2" name="Group 2"/>
          <p:cNvGrpSpPr/>
          <p:nvPr/>
        </p:nvGrpSpPr>
        <p:grpSpPr>
          <a:xfrm>
            <a:off x="567823" y="1810268"/>
            <a:ext cx="6242654" cy="4853156"/>
            <a:chOff x="0" y="0"/>
            <a:chExt cx="8323539" cy="6470875"/>
          </a:xfrm>
        </p:grpSpPr>
        <p:sp>
          <p:nvSpPr>
            <p:cNvPr id="3" name="Freeform 3"/>
            <p:cNvSpPr/>
            <p:nvPr/>
          </p:nvSpPr>
          <p:spPr>
            <a:xfrm rot="5400000">
              <a:off x="-1054268" y="1054268"/>
              <a:ext cx="6470875" cy="4362340"/>
            </a:xfrm>
            <a:custGeom>
              <a:avLst/>
              <a:gdLst/>
              <a:ahLst/>
              <a:cxnLst/>
              <a:rect l="l" t="t" r="r" b="b"/>
              <a:pathLst>
                <a:path w="6470875" h="4362340">
                  <a:moveTo>
                    <a:pt x="0" y="0"/>
                  </a:moveTo>
                  <a:lnTo>
                    <a:pt x="6470875" y="0"/>
                  </a:lnTo>
                  <a:lnTo>
                    <a:pt x="6470875" y="4362339"/>
                  </a:lnTo>
                  <a:lnTo>
                    <a:pt x="0" y="4362339"/>
                  </a:lnTo>
                  <a:lnTo>
                    <a:pt x="0" y="0"/>
                  </a:lnTo>
                  <a:close/>
                </a:path>
              </a:pathLst>
            </a:custGeom>
            <a:blipFill>
              <a:blip r:embed="rId2">
                <a:extLst>
                  <a:ext uri="{96DAC541-7B7A-43D3-8B79-37D633B846F1}">
                    <asvg:svgBlip xmlns:asvg="http://schemas.microsoft.com/office/drawing/2016/SVG/main" xmlns="" r:embed="rId3"/>
                  </a:ext>
                </a:extLst>
              </a:blip>
              <a:stretch>
                <a:fillRect l="-5461" t="-40797" r="-4275" b="-9549"/>
              </a:stretch>
            </a:blipFill>
          </p:spPr>
        </p:sp>
        <p:sp>
          <p:nvSpPr>
            <p:cNvPr id="4" name="Freeform 4"/>
            <p:cNvSpPr/>
            <p:nvPr/>
          </p:nvSpPr>
          <p:spPr>
            <a:xfrm rot="5400000">
              <a:off x="2906931" y="1054268"/>
              <a:ext cx="6470875" cy="4362340"/>
            </a:xfrm>
            <a:custGeom>
              <a:avLst/>
              <a:gdLst/>
              <a:ahLst/>
              <a:cxnLst/>
              <a:rect l="l" t="t" r="r" b="b"/>
              <a:pathLst>
                <a:path w="6470875" h="4362340">
                  <a:moveTo>
                    <a:pt x="0" y="0"/>
                  </a:moveTo>
                  <a:lnTo>
                    <a:pt x="6470875" y="0"/>
                  </a:lnTo>
                  <a:lnTo>
                    <a:pt x="6470875" y="4362339"/>
                  </a:lnTo>
                  <a:lnTo>
                    <a:pt x="0" y="4362339"/>
                  </a:lnTo>
                  <a:lnTo>
                    <a:pt x="0" y="0"/>
                  </a:lnTo>
                  <a:close/>
                </a:path>
              </a:pathLst>
            </a:custGeom>
            <a:blipFill>
              <a:blip r:embed="rId2">
                <a:extLst>
                  <a:ext uri="{96DAC541-7B7A-43D3-8B79-37D633B846F1}">
                    <asvg:svgBlip xmlns:asvg="http://schemas.microsoft.com/office/drawing/2016/SVG/main" xmlns="" r:embed="rId3"/>
                  </a:ext>
                </a:extLst>
              </a:blip>
              <a:stretch>
                <a:fillRect l="-5461" t="-40797" r="-4275" b="-9549"/>
              </a:stretch>
            </a:blipFill>
          </p:spPr>
        </p:sp>
      </p:grpSp>
      <p:sp>
        <p:nvSpPr>
          <p:cNvPr id="5" name="Freeform 5"/>
          <p:cNvSpPr/>
          <p:nvPr/>
        </p:nvSpPr>
        <p:spPr>
          <a:xfrm>
            <a:off x="731520" y="3489767"/>
            <a:ext cx="6179555" cy="3164648"/>
          </a:xfrm>
          <a:custGeom>
            <a:avLst/>
            <a:gdLst/>
            <a:ahLst/>
            <a:cxnLst/>
            <a:rect l="l" t="t" r="r" b="b"/>
            <a:pathLst>
              <a:path w="6179555" h="3164648">
                <a:moveTo>
                  <a:pt x="0" y="0"/>
                </a:moveTo>
                <a:lnTo>
                  <a:pt x="6179555" y="0"/>
                </a:lnTo>
                <a:lnTo>
                  <a:pt x="6179555" y="3164648"/>
                </a:lnTo>
                <a:lnTo>
                  <a:pt x="0" y="3164648"/>
                </a:lnTo>
                <a:lnTo>
                  <a:pt x="0" y="0"/>
                </a:lnTo>
                <a:close/>
              </a:path>
            </a:pathLst>
          </a:custGeom>
          <a:blipFill>
            <a:blip r:embed="rId4">
              <a:extLst>
                <a:ext uri="{96DAC541-7B7A-43D3-8B79-37D633B846F1}">
                  <asvg:svgBlip xmlns:asvg="http://schemas.microsoft.com/office/drawing/2016/SVG/main" xmlns="" r:embed="rId5"/>
                </a:ext>
              </a:extLst>
            </a:blip>
            <a:stretch>
              <a:fillRect l="-3643" r="-2770"/>
            </a:stretch>
          </a:blipFill>
        </p:spPr>
      </p:sp>
      <p:sp>
        <p:nvSpPr>
          <p:cNvPr id="6" name="Freeform 6"/>
          <p:cNvSpPr/>
          <p:nvPr/>
        </p:nvSpPr>
        <p:spPr>
          <a:xfrm>
            <a:off x="6114314" y="5557311"/>
            <a:ext cx="696163" cy="1097104"/>
          </a:xfrm>
          <a:custGeom>
            <a:avLst/>
            <a:gdLst/>
            <a:ahLst/>
            <a:cxnLst/>
            <a:rect l="l" t="t" r="r" b="b"/>
            <a:pathLst>
              <a:path w="696163" h="1097104">
                <a:moveTo>
                  <a:pt x="0" y="0"/>
                </a:moveTo>
                <a:lnTo>
                  <a:pt x="696162" y="0"/>
                </a:lnTo>
                <a:lnTo>
                  <a:pt x="696162" y="1097104"/>
                </a:lnTo>
                <a:lnTo>
                  <a:pt x="0" y="109710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1204772" y="6185607"/>
            <a:ext cx="2119349" cy="477817"/>
          </a:xfrm>
          <a:custGeom>
            <a:avLst/>
            <a:gdLst/>
            <a:ahLst/>
            <a:cxnLst/>
            <a:rect l="l" t="t" r="r" b="b"/>
            <a:pathLst>
              <a:path w="2119349" h="477817">
                <a:moveTo>
                  <a:pt x="0" y="0"/>
                </a:moveTo>
                <a:lnTo>
                  <a:pt x="2119350" y="0"/>
                </a:lnTo>
                <a:lnTo>
                  <a:pt x="2119350" y="477817"/>
                </a:lnTo>
                <a:lnTo>
                  <a:pt x="0" y="47781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Freeform 8"/>
          <p:cNvSpPr/>
          <p:nvPr/>
        </p:nvSpPr>
        <p:spPr>
          <a:xfrm>
            <a:off x="4627283" y="1519136"/>
            <a:ext cx="1674949" cy="2193950"/>
          </a:xfrm>
          <a:custGeom>
            <a:avLst/>
            <a:gdLst/>
            <a:ahLst/>
            <a:cxnLst/>
            <a:rect l="l" t="t" r="r" b="b"/>
            <a:pathLst>
              <a:path w="1674949" h="2193950">
                <a:moveTo>
                  <a:pt x="0" y="0"/>
                </a:moveTo>
                <a:lnTo>
                  <a:pt x="1674949" y="0"/>
                </a:lnTo>
                <a:lnTo>
                  <a:pt x="1674949" y="2193950"/>
                </a:lnTo>
                <a:lnTo>
                  <a:pt x="0" y="2193950"/>
                </a:lnTo>
                <a:lnTo>
                  <a:pt x="0" y="0"/>
                </a:lnTo>
                <a:close/>
              </a:path>
            </a:pathLst>
          </a:custGeom>
          <a:blipFill>
            <a:blip r:embed="rId10"/>
            <a:stretch>
              <a:fillRect t="-895" b="-895"/>
            </a:stretch>
          </a:blipFill>
        </p:spPr>
      </p:sp>
      <p:sp>
        <p:nvSpPr>
          <p:cNvPr id="9" name="Freeform 9"/>
          <p:cNvSpPr/>
          <p:nvPr/>
        </p:nvSpPr>
        <p:spPr>
          <a:xfrm>
            <a:off x="939592" y="1519136"/>
            <a:ext cx="1679077" cy="2238769"/>
          </a:xfrm>
          <a:custGeom>
            <a:avLst/>
            <a:gdLst/>
            <a:ahLst/>
            <a:cxnLst/>
            <a:rect l="l" t="t" r="r" b="b"/>
            <a:pathLst>
              <a:path w="1679077" h="2238769">
                <a:moveTo>
                  <a:pt x="0" y="0"/>
                </a:moveTo>
                <a:lnTo>
                  <a:pt x="1679077" y="0"/>
                </a:lnTo>
                <a:lnTo>
                  <a:pt x="1679077" y="2238769"/>
                </a:lnTo>
                <a:lnTo>
                  <a:pt x="0" y="2238769"/>
                </a:lnTo>
                <a:lnTo>
                  <a:pt x="0" y="0"/>
                </a:lnTo>
                <a:close/>
              </a:path>
            </a:pathLst>
          </a:custGeom>
          <a:blipFill>
            <a:blip r:embed="rId11"/>
            <a:stretch>
              <a:fillRect/>
            </a:stretch>
          </a:blipFill>
        </p:spPr>
      </p:sp>
      <p:sp>
        <p:nvSpPr>
          <p:cNvPr id="10" name="Freeform 10"/>
          <p:cNvSpPr/>
          <p:nvPr/>
        </p:nvSpPr>
        <p:spPr>
          <a:xfrm>
            <a:off x="3707906" y="3887329"/>
            <a:ext cx="2594326" cy="1880788"/>
          </a:xfrm>
          <a:custGeom>
            <a:avLst/>
            <a:gdLst/>
            <a:ahLst/>
            <a:cxnLst/>
            <a:rect l="l" t="t" r="r" b="b"/>
            <a:pathLst>
              <a:path w="2594326" h="1880788">
                <a:moveTo>
                  <a:pt x="0" y="0"/>
                </a:moveTo>
                <a:lnTo>
                  <a:pt x="2594326" y="0"/>
                </a:lnTo>
                <a:lnTo>
                  <a:pt x="2594326" y="1880788"/>
                </a:lnTo>
                <a:lnTo>
                  <a:pt x="0" y="1880788"/>
                </a:lnTo>
                <a:lnTo>
                  <a:pt x="0" y="0"/>
                </a:lnTo>
                <a:close/>
              </a:path>
            </a:pathLst>
          </a:custGeom>
          <a:blipFill>
            <a:blip r:embed="rId12"/>
            <a:stretch>
              <a:fillRect t="-3453"/>
            </a:stretch>
          </a:blipFill>
        </p:spPr>
      </p:sp>
      <p:sp>
        <p:nvSpPr>
          <p:cNvPr id="11" name="Freeform 11"/>
          <p:cNvSpPr/>
          <p:nvPr/>
        </p:nvSpPr>
        <p:spPr>
          <a:xfrm>
            <a:off x="2791809" y="1507888"/>
            <a:ext cx="1662335" cy="2216446"/>
          </a:xfrm>
          <a:custGeom>
            <a:avLst/>
            <a:gdLst/>
            <a:ahLst/>
            <a:cxnLst/>
            <a:rect l="l" t="t" r="r" b="b"/>
            <a:pathLst>
              <a:path w="1662335" h="2216446">
                <a:moveTo>
                  <a:pt x="0" y="0"/>
                </a:moveTo>
                <a:lnTo>
                  <a:pt x="1662334" y="0"/>
                </a:lnTo>
                <a:lnTo>
                  <a:pt x="1662334" y="2216446"/>
                </a:lnTo>
                <a:lnTo>
                  <a:pt x="0" y="2216446"/>
                </a:lnTo>
                <a:lnTo>
                  <a:pt x="0" y="0"/>
                </a:lnTo>
                <a:close/>
              </a:path>
            </a:pathLst>
          </a:custGeom>
          <a:blipFill>
            <a:blip r:embed="rId13"/>
            <a:stretch>
              <a:fillRect/>
            </a:stretch>
          </a:blipFill>
        </p:spPr>
      </p:sp>
      <p:sp>
        <p:nvSpPr>
          <p:cNvPr id="12" name="Freeform 12"/>
          <p:cNvSpPr/>
          <p:nvPr/>
        </p:nvSpPr>
        <p:spPr>
          <a:xfrm>
            <a:off x="939592" y="3887329"/>
            <a:ext cx="2584401" cy="1880788"/>
          </a:xfrm>
          <a:custGeom>
            <a:avLst/>
            <a:gdLst/>
            <a:ahLst/>
            <a:cxnLst/>
            <a:rect l="l" t="t" r="r" b="b"/>
            <a:pathLst>
              <a:path w="2584401" h="1880788">
                <a:moveTo>
                  <a:pt x="0" y="0"/>
                </a:moveTo>
                <a:lnTo>
                  <a:pt x="2584401" y="0"/>
                </a:lnTo>
                <a:lnTo>
                  <a:pt x="2584401" y="1880788"/>
                </a:lnTo>
                <a:lnTo>
                  <a:pt x="0" y="1880788"/>
                </a:lnTo>
                <a:lnTo>
                  <a:pt x="0" y="0"/>
                </a:lnTo>
                <a:close/>
              </a:path>
            </a:pathLst>
          </a:custGeom>
          <a:blipFill>
            <a:blip r:embed="rId14"/>
            <a:stretch>
              <a:fillRect l="-6311" t="-26024" r="-15973"/>
            </a:stretch>
          </a:blipFill>
        </p:spPr>
      </p:sp>
      <p:sp>
        <p:nvSpPr>
          <p:cNvPr id="13" name="TextBox 13"/>
          <p:cNvSpPr txBox="1"/>
          <p:nvPr/>
        </p:nvSpPr>
        <p:spPr>
          <a:xfrm>
            <a:off x="1097898" y="648352"/>
            <a:ext cx="5119403" cy="440435"/>
          </a:xfrm>
          <a:prstGeom prst="rect">
            <a:avLst/>
          </a:prstGeom>
        </p:spPr>
        <p:txBody>
          <a:bodyPr lIns="0" tIns="0" rIns="0" bIns="0" rtlCol="0" anchor="t">
            <a:spAutoFit/>
          </a:bodyPr>
          <a:lstStyle/>
          <a:p>
            <a:pPr marL="0" lvl="0" indent="0" algn="ctr">
              <a:lnSpc>
                <a:spcPts val="3672"/>
              </a:lnSpc>
              <a:spcBef>
                <a:spcPct val="0"/>
              </a:spcBef>
            </a:pPr>
            <a:r>
              <a:rPr lang="en-US" sz="2700">
                <a:solidFill>
                  <a:srgbClr val="000001"/>
                </a:solidFill>
                <a:latin typeface="IM Fell"/>
                <a:ea typeface="IM Fell"/>
                <a:cs typeface="IM Fell"/>
                <a:sym typeface="IM Fell"/>
              </a:rPr>
              <a:t>Kaštel Kožljak</a:t>
            </a:r>
          </a:p>
        </p:txBody>
      </p:sp>
      <p:sp>
        <p:nvSpPr>
          <p:cNvPr id="14" name="Freeform 14"/>
          <p:cNvSpPr/>
          <p:nvPr/>
        </p:nvSpPr>
        <p:spPr>
          <a:xfrm rot="4468650">
            <a:off x="5609651" y="193998"/>
            <a:ext cx="999523" cy="1060502"/>
          </a:xfrm>
          <a:custGeom>
            <a:avLst/>
            <a:gdLst/>
            <a:ahLst/>
            <a:cxnLst/>
            <a:rect l="l" t="t" r="r" b="b"/>
            <a:pathLst>
              <a:path w="999523" h="1060502">
                <a:moveTo>
                  <a:pt x="0" y="0"/>
                </a:moveTo>
                <a:lnTo>
                  <a:pt x="999523" y="0"/>
                </a:lnTo>
                <a:lnTo>
                  <a:pt x="999523" y="1060502"/>
                </a:lnTo>
                <a:lnTo>
                  <a:pt x="0" y="1060502"/>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5CAD6"/>
        </a:solidFill>
        <a:effectLst/>
      </p:bgPr>
    </p:bg>
    <p:spTree>
      <p:nvGrpSpPr>
        <p:cNvPr id="1" name=""/>
        <p:cNvGrpSpPr/>
        <p:nvPr/>
      </p:nvGrpSpPr>
      <p:grpSpPr>
        <a:xfrm>
          <a:off x="0" y="0"/>
          <a:ext cx="0" cy="0"/>
          <a:chOff x="0" y="0"/>
          <a:chExt cx="0" cy="0"/>
        </a:xfrm>
      </p:grpSpPr>
      <p:sp>
        <p:nvSpPr>
          <p:cNvPr id="2" name="Freeform 2"/>
          <p:cNvSpPr/>
          <p:nvPr/>
        </p:nvSpPr>
        <p:spPr>
          <a:xfrm>
            <a:off x="731520" y="592879"/>
            <a:ext cx="5852160" cy="6129442"/>
          </a:xfrm>
          <a:custGeom>
            <a:avLst/>
            <a:gdLst/>
            <a:ahLst/>
            <a:cxnLst/>
            <a:rect l="l" t="t" r="r" b="b"/>
            <a:pathLst>
              <a:path w="5852160" h="6129442">
                <a:moveTo>
                  <a:pt x="0" y="0"/>
                </a:moveTo>
                <a:lnTo>
                  <a:pt x="5852160" y="0"/>
                </a:lnTo>
                <a:lnTo>
                  <a:pt x="5852160" y="6129442"/>
                </a:lnTo>
                <a:lnTo>
                  <a:pt x="0" y="6129442"/>
                </a:lnTo>
                <a:lnTo>
                  <a:pt x="0" y="0"/>
                </a:lnTo>
                <a:close/>
              </a:path>
            </a:pathLst>
          </a:custGeom>
          <a:blipFill>
            <a:blip r:embed="rId2">
              <a:extLst>
                <a:ext uri="{96DAC541-7B7A-43D3-8B79-37D633B846F1}">
                  <asvg:svgBlip xmlns:asvg="http://schemas.microsoft.com/office/drawing/2016/SVG/main" xmlns="" r:embed="rId3"/>
                </a:ext>
              </a:extLst>
            </a:blip>
            <a:stretch>
              <a:fillRect l="-13067" t="-5319" r="-11686" b="-4695"/>
            </a:stretch>
          </a:blipFill>
        </p:spPr>
      </p:sp>
      <p:sp>
        <p:nvSpPr>
          <p:cNvPr id="3" name="Freeform 3"/>
          <p:cNvSpPr/>
          <p:nvPr/>
        </p:nvSpPr>
        <p:spPr>
          <a:xfrm rot="-7157375">
            <a:off x="5391161" y="5706890"/>
            <a:ext cx="814434" cy="1583756"/>
          </a:xfrm>
          <a:custGeom>
            <a:avLst/>
            <a:gdLst/>
            <a:ahLst/>
            <a:cxnLst/>
            <a:rect l="l" t="t" r="r" b="b"/>
            <a:pathLst>
              <a:path w="814434" h="1583756">
                <a:moveTo>
                  <a:pt x="0" y="0"/>
                </a:moveTo>
                <a:lnTo>
                  <a:pt x="814434" y="0"/>
                </a:lnTo>
                <a:lnTo>
                  <a:pt x="814434" y="1583756"/>
                </a:lnTo>
                <a:lnTo>
                  <a:pt x="0" y="1583756"/>
                </a:lnTo>
                <a:lnTo>
                  <a:pt x="0" y="0"/>
                </a:lnTo>
                <a:close/>
              </a:path>
            </a:pathLst>
          </a:custGeom>
          <a:blipFill>
            <a:blip r:embed="rId4">
              <a:extLst>
                <a:ext uri="{96DAC541-7B7A-43D3-8B79-37D633B846F1}">
                  <asvg:svgBlip xmlns:asvg="http://schemas.microsoft.com/office/drawing/2016/SVG/main" xmlns="" r:embed="rId5"/>
                </a:ext>
              </a:extLst>
            </a:blip>
            <a:stretch>
              <a:fillRect b="-26973"/>
            </a:stretch>
          </a:blipFill>
        </p:spPr>
      </p:sp>
      <p:sp>
        <p:nvSpPr>
          <p:cNvPr id="4" name="Freeform 4"/>
          <p:cNvSpPr/>
          <p:nvPr/>
        </p:nvSpPr>
        <p:spPr>
          <a:xfrm rot="4468650">
            <a:off x="5985152" y="169522"/>
            <a:ext cx="999523" cy="1060502"/>
          </a:xfrm>
          <a:custGeom>
            <a:avLst/>
            <a:gdLst/>
            <a:ahLst/>
            <a:cxnLst/>
            <a:rect l="l" t="t" r="r" b="b"/>
            <a:pathLst>
              <a:path w="999523" h="1060502">
                <a:moveTo>
                  <a:pt x="0" y="0"/>
                </a:moveTo>
                <a:lnTo>
                  <a:pt x="999523" y="0"/>
                </a:lnTo>
                <a:lnTo>
                  <a:pt x="999523" y="1060502"/>
                </a:lnTo>
                <a:lnTo>
                  <a:pt x="0" y="106050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018018">
            <a:off x="127139" y="5881759"/>
            <a:ext cx="1973976" cy="528352"/>
          </a:xfrm>
          <a:custGeom>
            <a:avLst/>
            <a:gdLst/>
            <a:ahLst/>
            <a:cxnLst/>
            <a:rect l="l" t="t" r="r" b="b"/>
            <a:pathLst>
              <a:path w="1973976" h="528352">
                <a:moveTo>
                  <a:pt x="0" y="0"/>
                </a:moveTo>
                <a:lnTo>
                  <a:pt x="1973977" y="0"/>
                </a:lnTo>
                <a:lnTo>
                  <a:pt x="1973977" y="528352"/>
                </a:lnTo>
                <a:lnTo>
                  <a:pt x="0" y="528352"/>
                </a:lnTo>
                <a:lnTo>
                  <a:pt x="0" y="0"/>
                </a:lnTo>
                <a:close/>
              </a:path>
            </a:pathLst>
          </a:custGeom>
          <a:blipFill>
            <a:blip r:embed="rId8">
              <a:extLst>
                <a:ext uri="{96DAC541-7B7A-43D3-8B79-37D633B846F1}">
                  <asvg:svgBlip xmlns:asvg="http://schemas.microsoft.com/office/drawing/2016/SVG/main" xmlns="" r:embed="rId9"/>
                </a:ext>
              </a:extLst>
            </a:blip>
            <a:stretch>
              <a:fillRect r="-9775" b="-278811"/>
            </a:stretch>
          </a:blipFill>
        </p:spPr>
      </p:sp>
      <p:sp>
        <p:nvSpPr>
          <p:cNvPr id="6" name="Freeform 6"/>
          <p:cNvSpPr/>
          <p:nvPr/>
        </p:nvSpPr>
        <p:spPr>
          <a:xfrm>
            <a:off x="1856134" y="4358534"/>
            <a:ext cx="3453547" cy="2002375"/>
          </a:xfrm>
          <a:custGeom>
            <a:avLst/>
            <a:gdLst/>
            <a:ahLst/>
            <a:cxnLst/>
            <a:rect l="l" t="t" r="r" b="b"/>
            <a:pathLst>
              <a:path w="3453547" h="2002375">
                <a:moveTo>
                  <a:pt x="0" y="0"/>
                </a:moveTo>
                <a:lnTo>
                  <a:pt x="3453546" y="0"/>
                </a:lnTo>
                <a:lnTo>
                  <a:pt x="3453546" y="2002374"/>
                </a:lnTo>
                <a:lnTo>
                  <a:pt x="0" y="2002374"/>
                </a:lnTo>
                <a:lnTo>
                  <a:pt x="0" y="0"/>
                </a:lnTo>
                <a:close/>
              </a:path>
            </a:pathLst>
          </a:custGeom>
          <a:blipFill>
            <a:blip r:embed="rId10"/>
            <a:stretch>
              <a:fillRect l="-4857" t="-13392" r="-3179" b="-18283"/>
            </a:stretch>
          </a:blipFill>
        </p:spPr>
      </p:sp>
      <p:sp>
        <p:nvSpPr>
          <p:cNvPr id="7" name="TextBox 7"/>
          <p:cNvSpPr txBox="1"/>
          <p:nvPr/>
        </p:nvSpPr>
        <p:spPr>
          <a:xfrm>
            <a:off x="1114127" y="1532300"/>
            <a:ext cx="4937559" cy="3290584"/>
          </a:xfrm>
          <a:prstGeom prst="rect">
            <a:avLst/>
          </a:prstGeom>
        </p:spPr>
        <p:txBody>
          <a:bodyPr lIns="0" tIns="0" rIns="0" bIns="0" rtlCol="0" anchor="t">
            <a:spAutoFit/>
          </a:bodyPr>
          <a:lstStyle/>
          <a:p>
            <a:pPr algn="just">
              <a:lnSpc>
                <a:spcPts val="1682"/>
              </a:lnSpc>
            </a:pPr>
            <a:r>
              <a:rPr lang="en-US" sz="1236">
                <a:solidFill>
                  <a:srgbClr val="000001"/>
                </a:solidFill>
                <a:latin typeface="IM Fell"/>
                <a:ea typeface="IM Fell"/>
                <a:cs typeface="IM Fell"/>
                <a:sym typeface="IM Fell"/>
              </a:rPr>
              <a:t>  U goste smo pozvali gospodina Zorana Karlića iz KUD Zlatela s temom „Istarsko dvoglasje kao živa tradicija“. Učili smo o nematerijalnoj kulturnoj baštini.</a:t>
            </a:r>
          </a:p>
          <a:p>
            <a:pPr algn="just">
              <a:lnSpc>
                <a:spcPts val="1682"/>
              </a:lnSpc>
            </a:pPr>
            <a:r>
              <a:rPr lang="en-US" sz="1236">
                <a:solidFill>
                  <a:srgbClr val="000001"/>
                </a:solidFill>
                <a:latin typeface="IM Fell"/>
                <a:ea typeface="IM Fell"/>
                <a:cs typeface="IM Fell"/>
                <a:sym typeface="IM Fell"/>
              </a:rPr>
              <a:t>   Naučili smo da obuhvaća vještine, izvedbe, izričaje, znanja i umijeća te s njima povezane instrumente, predmete, rukotvorine i kulturne prostore, a naglasio je i važnost prenošenja s naraštaja u naraštaj. Upoznao nas je s tradicijskom glazbom i tipičnim glazbalima na kojima se izvodi dvoglasje tijesnih intervala Istre i hrvatskog primorja: sopele/sopile, meh/mih, pive, dvojnice i šurle. </a:t>
            </a:r>
          </a:p>
          <a:p>
            <a:pPr algn="just">
              <a:lnSpc>
                <a:spcPts val="1682"/>
              </a:lnSpc>
            </a:pPr>
            <a:endParaRPr lang="en-US" sz="1236">
              <a:solidFill>
                <a:srgbClr val="000001"/>
              </a:solidFill>
              <a:latin typeface="IM Fell"/>
              <a:ea typeface="IM Fell"/>
              <a:cs typeface="IM Fell"/>
              <a:sym typeface="IM Fell"/>
            </a:endParaRPr>
          </a:p>
          <a:p>
            <a:pPr algn="just">
              <a:lnSpc>
                <a:spcPts val="1682"/>
              </a:lnSpc>
            </a:pPr>
            <a:r>
              <a:rPr lang="en-US" sz="1236">
                <a:solidFill>
                  <a:srgbClr val="000001"/>
                </a:solidFill>
                <a:latin typeface="IM Fell"/>
                <a:ea typeface="IM Fell"/>
                <a:cs typeface="IM Fell"/>
                <a:sym typeface="IM Fell"/>
              </a:rPr>
              <a:t>   Nakon što smo naučili četiri osnovne figure baluna: prebiranje, valcanje, hodanje okolo i vrtenje, izabrali smo para, formirali krug te zaplesali. Nekolicina naših učenika su članovi KUD Zlatela pa nam je uz njihovu demonstraciju, lakše išlo. Nedostajale su nam samo prekrasne nošnje.</a:t>
            </a:r>
          </a:p>
          <a:p>
            <a:pPr algn="l">
              <a:lnSpc>
                <a:spcPts val="1546"/>
              </a:lnSpc>
            </a:pPr>
            <a:endParaRPr lang="en-US" sz="1236">
              <a:solidFill>
                <a:srgbClr val="000001"/>
              </a:solidFill>
              <a:latin typeface="IM Fell"/>
              <a:ea typeface="IM Fell"/>
              <a:cs typeface="IM Fell"/>
              <a:sym typeface="IM Fell"/>
            </a:endParaRPr>
          </a:p>
          <a:p>
            <a:pPr algn="l">
              <a:lnSpc>
                <a:spcPts val="1546"/>
              </a:lnSpc>
            </a:pPr>
            <a:endParaRPr lang="en-US" sz="1236">
              <a:solidFill>
                <a:srgbClr val="000001"/>
              </a:solidFill>
              <a:latin typeface="IM Fell"/>
              <a:ea typeface="IM Fell"/>
              <a:cs typeface="IM Fell"/>
              <a:sym typeface="IM Fell"/>
            </a:endParaRPr>
          </a:p>
          <a:p>
            <a:pPr marL="0" lvl="0" indent="0" algn="l">
              <a:lnSpc>
                <a:spcPts val="1546"/>
              </a:lnSpc>
              <a:spcBef>
                <a:spcPct val="0"/>
              </a:spcBef>
            </a:pPr>
            <a:endParaRPr lang="en-US" sz="1236">
              <a:solidFill>
                <a:srgbClr val="000001"/>
              </a:solidFill>
              <a:latin typeface="IM Fell"/>
              <a:ea typeface="IM Fell"/>
              <a:cs typeface="IM Fell"/>
              <a:sym typeface="IM Fell"/>
            </a:endParaRPr>
          </a:p>
        </p:txBody>
      </p:sp>
      <p:sp>
        <p:nvSpPr>
          <p:cNvPr id="8" name="TextBox 8"/>
          <p:cNvSpPr txBox="1"/>
          <p:nvPr/>
        </p:nvSpPr>
        <p:spPr>
          <a:xfrm>
            <a:off x="2058009" y="1046262"/>
            <a:ext cx="3049797" cy="367040"/>
          </a:xfrm>
          <a:prstGeom prst="rect">
            <a:avLst/>
          </a:prstGeom>
        </p:spPr>
        <p:txBody>
          <a:bodyPr lIns="0" tIns="0" rIns="0" bIns="0" rtlCol="0" anchor="t">
            <a:spAutoFit/>
          </a:bodyPr>
          <a:lstStyle/>
          <a:p>
            <a:pPr algn="ctr">
              <a:lnSpc>
                <a:spcPts val="2777"/>
              </a:lnSpc>
            </a:pPr>
            <a:r>
              <a:rPr lang="en-US" sz="2722">
                <a:solidFill>
                  <a:srgbClr val="000001"/>
                </a:solidFill>
                <a:latin typeface="IM Fell"/>
                <a:ea typeface="IM Fell"/>
                <a:cs typeface="IM Fell"/>
                <a:sym typeface="IM Fell"/>
              </a:rPr>
              <a:t>Prosinac</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5CAD6"/>
        </a:solidFill>
        <a:effectLst/>
      </p:bgPr>
    </p:bg>
    <p:spTree>
      <p:nvGrpSpPr>
        <p:cNvPr id="1" name=""/>
        <p:cNvGrpSpPr/>
        <p:nvPr/>
      </p:nvGrpSpPr>
      <p:grpSpPr>
        <a:xfrm>
          <a:off x="0" y="0"/>
          <a:ext cx="0" cy="0"/>
          <a:chOff x="0" y="0"/>
          <a:chExt cx="0" cy="0"/>
        </a:xfrm>
      </p:grpSpPr>
      <p:sp>
        <p:nvSpPr>
          <p:cNvPr id="2" name="Freeform 2"/>
          <p:cNvSpPr/>
          <p:nvPr/>
        </p:nvSpPr>
        <p:spPr>
          <a:xfrm>
            <a:off x="731520" y="592879"/>
            <a:ext cx="5852160" cy="6129442"/>
          </a:xfrm>
          <a:custGeom>
            <a:avLst/>
            <a:gdLst/>
            <a:ahLst/>
            <a:cxnLst/>
            <a:rect l="l" t="t" r="r" b="b"/>
            <a:pathLst>
              <a:path w="5852160" h="6129442">
                <a:moveTo>
                  <a:pt x="0" y="0"/>
                </a:moveTo>
                <a:lnTo>
                  <a:pt x="5852160" y="0"/>
                </a:lnTo>
                <a:lnTo>
                  <a:pt x="5852160" y="6129442"/>
                </a:lnTo>
                <a:lnTo>
                  <a:pt x="0" y="6129442"/>
                </a:lnTo>
                <a:lnTo>
                  <a:pt x="0" y="0"/>
                </a:lnTo>
                <a:close/>
              </a:path>
            </a:pathLst>
          </a:custGeom>
          <a:blipFill>
            <a:blip r:embed="rId2">
              <a:extLst>
                <a:ext uri="{96DAC541-7B7A-43D3-8B79-37D633B846F1}">
                  <asvg:svgBlip xmlns:asvg="http://schemas.microsoft.com/office/drawing/2016/SVG/main" xmlns="" r:embed="rId3"/>
                </a:ext>
              </a:extLst>
            </a:blip>
            <a:stretch>
              <a:fillRect l="-13067" t="-5319" r="-11686" b="-4695"/>
            </a:stretch>
          </a:blipFill>
        </p:spPr>
      </p:sp>
      <p:sp>
        <p:nvSpPr>
          <p:cNvPr id="3" name="Freeform 3"/>
          <p:cNvSpPr/>
          <p:nvPr/>
        </p:nvSpPr>
        <p:spPr>
          <a:xfrm rot="-7157375">
            <a:off x="5391161" y="5706890"/>
            <a:ext cx="814434" cy="1583756"/>
          </a:xfrm>
          <a:custGeom>
            <a:avLst/>
            <a:gdLst/>
            <a:ahLst/>
            <a:cxnLst/>
            <a:rect l="l" t="t" r="r" b="b"/>
            <a:pathLst>
              <a:path w="814434" h="1583756">
                <a:moveTo>
                  <a:pt x="0" y="0"/>
                </a:moveTo>
                <a:lnTo>
                  <a:pt x="814434" y="0"/>
                </a:lnTo>
                <a:lnTo>
                  <a:pt x="814434" y="1583756"/>
                </a:lnTo>
                <a:lnTo>
                  <a:pt x="0" y="1583756"/>
                </a:lnTo>
                <a:lnTo>
                  <a:pt x="0" y="0"/>
                </a:lnTo>
                <a:close/>
              </a:path>
            </a:pathLst>
          </a:custGeom>
          <a:blipFill>
            <a:blip r:embed="rId4">
              <a:extLst>
                <a:ext uri="{96DAC541-7B7A-43D3-8B79-37D633B846F1}">
                  <asvg:svgBlip xmlns:asvg="http://schemas.microsoft.com/office/drawing/2016/SVG/main" xmlns="" r:embed="rId5"/>
                </a:ext>
              </a:extLst>
            </a:blip>
            <a:stretch>
              <a:fillRect b="-26973"/>
            </a:stretch>
          </a:blipFill>
        </p:spPr>
      </p:sp>
      <p:sp>
        <p:nvSpPr>
          <p:cNvPr id="4" name="Freeform 4"/>
          <p:cNvSpPr/>
          <p:nvPr/>
        </p:nvSpPr>
        <p:spPr>
          <a:xfrm rot="4468650">
            <a:off x="5985152" y="169522"/>
            <a:ext cx="999523" cy="1060502"/>
          </a:xfrm>
          <a:custGeom>
            <a:avLst/>
            <a:gdLst/>
            <a:ahLst/>
            <a:cxnLst/>
            <a:rect l="l" t="t" r="r" b="b"/>
            <a:pathLst>
              <a:path w="999523" h="1060502">
                <a:moveTo>
                  <a:pt x="0" y="0"/>
                </a:moveTo>
                <a:lnTo>
                  <a:pt x="999523" y="0"/>
                </a:lnTo>
                <a:lnTo>
                  <a:pt x="999523" y="1060502"/>
                </a:lnTo>
                <a:lnTo>
                  <a:pt x="0" y="106050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018018">
            <a:off x="127139" y="5881759"/>
            <a:ext cx="1973976" cy="528352"/>
          </a:xfrm>
          <a:custGeom>
            <a:avLst/>
            <a:gdLst/>
            <a:ahLst/>
            <a:cxnLst/>
            <a:rect l="l" t="t" r="r" b="b"/>
            <a:pathLst>
              <a:path w="1973976" h="528352">
                <a:moveTo>
                  <a:pt x="0" y="0"/>
                </a:moveTo>
                <a:lnTo>
                  <a:pt x="1973977" y="0"/>
                </a:lnTo>
                <a:lnTo>
                  <a:pt x="1973977" y="528352"/>
                </a:lnTo>
                <a:lnTo>
                  <a:pt x="0" y="528352"/>
                </a:lnTo>
                <a:lnTo>
                  <a:pt x="0" y="0"/>
                </a:lnTo>
                <a:close/>
              </a:path>
            </a:pathLst>
          </a:custGeom>
          <a:blipFill>
            <a:blip r:embed="rId8">
              <a:extLst>
                <a:ext uri="{96DAC541-7B7A-43D3-8B79-37D633B846F1}">
                  <asvg:svgBlip xmlns:asvg="http://schemas.microsoft.com/office/drawing/2016/SVG/main" xmlns="" r:embed="rId9"/>
                </a:ext>
              </a:extLst>
            </a:blip>
            <a:stretch>
              <a:fillRect r="-9775" b="-278811"/>
            </a:stretch>
          </a:blipFill>
        </p:spPr>
      </p:sp>
      <p:sp>
        <p:nvSpPr>
          <p:cNvPr id="6" name="Freeform 6"/>
          <p:cNvSpPr/>
          <p:nvPr/>
        </p:nvSpPr>
        <p:spPr>
          <a:xfrm>
            <a:off x="1313545" y="1682131"/>
            <a:ext cx="4688111" cy="4463805"/>
          </a:xfrm>
          <a:custGeom>
            <a:avLst/>
            <a:gdLst/>
            <a:ahLst/>
            <a:cxnLst/>
            <a:rect l="l" t="t" r="r" b="b"/>
            <a:pathLst>
              <a:path w="4688111" h="4463805">
                <a:moveTo>
                  <a:pt x="0" y="0"/>
                </a:moveTo>
                <a:lnTo>
                  <a:pt x="4688110" y="0"/>
                </a:lnTo>
                <a:lnTo>
                  <a:pt x="4688110" y="4463804"/>
                </a:lnTo>
                <a:lnTo>
                  <a:pt x="0" y="4463804"/>
                </a:lnTo>
                <a:lnTo>
                  <a:pt x="0" y="0"/>
                </a:lnTo>
                <a:close/>
              </a:path>
            </a:pathLst>
          </a:custGeom>
          <a:blipFill>
            <a:blip r:embed="rId10"/>
            <a:stretch>
              <a:fillRect t="-975" r="-108" b="-4163"/>
            </a:stretch>
          </a:blipFill>
        </p:spPr>
      </p:sp>
      <p:sp>
        <p:nvSpPr>
          <p:cNvPr id="7" name="TextBox 7"/>
          <p:cNvSpPr txBox="1"/>
          <p:nvPr/>
        </p:nvSpPr>
        <p:spPr>
          <a:xfrm>
            <a:off x="2132702" y="1142696"/>
            <a:ext cx="3049797" cy="367040"/>
          </a:xfrm>
          <a:prstGeom prst="rect">
            <a:avLst/>
          </a:prstGeom>
        </p:spPr>
        <p:txBody>
          <a:bodyPr lIns="0" tIns="0" rIns="0" bIns="0" rtlCol="0" anchor="t">
            <a:spAutoFit/>
          </a:bodyPr>
          <a:lstStyle/>
          <a:p>
            <a:pPr algn="ctr">
              <a:lnSpc>
                <a:spcPts val="2777"/>
              </a:lnSpc>
            </a:pPr>
            <a:r>
              <a:rPr lang="en-US" sz="2722">
                <a:solidFill>
                  <a:srgbClr val="000001"/>
                </a:solidFill>
                <a:latin typeface="IM Fell"/>
                <a:ea typeface="IM Fell"/>
                <a:cs typeface="IM Fell"/>
                <a:sym typeface="IM Fell"/>
              </a:rPr>
              <a:t>Prosinac</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5CAD6"/>
        </a:solidFill>
        <a:effectLst/>
      </p:bgPr>
    </p:bg>
    <p:spTree>
      <p:nvGrpSpPr>
        <p:cNvPr id="1" name=""/>
        <p:cNvGrpSpPr/>
        <p:nvPr/>
      </p:nvGrpSpPr>
      <p:grpSpPr>
        <a:xfrm>
          <a:off x="0" y="0"/>
          <a:ext cx="0" cy="0"/>
          <a:chOff x="0" y="0"/>
          <a:chExt cx="0" cy="0"/>
        </a:xfrm>
      </p:grpSpPr>
      <p:sp>
        <p:nvSpPr>
          <p:cNvPr id="2" name="Freeform 2"/>
          <p:cNvSpPr/>
          <p:nvPr/>
        </p:nvSpPr>
        <p:spPr>
          <a:xfrm>
            <a:off x="731520" y="592879"/>
            <a:ext cx="5852160" cy="6129442"/>
          </a:xfrm>
          <a:custGeom>
            <a:avLst/>
            <a:gdLst/>
            <a:ahLst/>
            <a:cxnLst/>
            <a:rect l="l" t="t" r="r" b="b"/>
            <a:pathLst>
              <a:path w="5852160" h="6129442">
                <a:moveTo>
                  <a:pt x="0" y="0"/>
                </a:moveTo>
                <a:lnTo>
                  <a:pt x="5852160" y="0"/>
                </a:lnTo>
                <a:lnTo>
                  <a:pt x="5852160" y="6129442"/>
                </a:lnTo>
                <a:lnTo>
                  <a:pt x="0" y="6129442"/>
                </a:lnTo>
                <a:lnTo>
                  <a:pt x="0" y="0"/>
                </a:lnTo>
                <a:close/>
              </a:path>
            </a:pathLst>
          </a:custGeom>
          <a:blipFill>
            <a:blip r:embed="rId2">
              <a:extLst>
                <a:ext uri="{96DAC541-7B7A-43D3-8B79-37D633B846F1}">
                  <asvg:svgBlip xmlns:asvg="http://schemas.microsoft.com/office/drawing/2016/SVG/main" xmlns="" r:embed="rId3"/>
                </a:ext>
              </a:extLst>
            </a:blip>
            <a:stretch>
              <a:fillRect l="-13067" t="-5319" r="-11686" b="-4695"/>
            </a:stretch>
          </a:blipFill>
        </p:spPr>
      </p:sp>
      <p:sp>
        <p:nvSpPr>
          <p:cNvPr id="3" name="Freeform 3"/>
          <p:cNvSpPr/>
          <p:nvPr/>
        </p:nvSpPr>
        <p:spPr>
          <a:xfrm rot="-7157375">
            <a:off x="5391161" y="5706890"/>
            <a:ext cx="814434" cy="1583756"/>
          </a:xfrm>
          <a:custGeom>
            <a:avLst/>
            <a:gdLst/>
            <a:ahLst/>
            <a:cxnLst/>
            <a:rect l="l" t="t" r="r" b="b"/>
            <a:pathLst>
              <a:path w="814434" h="1583756">
                <a:moveTo>
                  <a:pt x="0" y="0"/>
                </a:moveTo>
                <a:lnTo>
                  <a:pt x="814434" y="0"/>
                </a:lnTo>
                <a:lnTo>
                  <a:pt x="814434" y="1583756"/>
                </a:lnTo>
                <a:lnTo>
                  <a:pt x="0" y="1583756"/>
                </a:lnTo>
                <a:lnTo>
                  <a:pt x="0" y="0"/>
                </a:lnTo>
                <a:close/>
              </a:path>
            </a:pathLst>
          </a:custGeom>
          <a:blipFill>
            <a:blip r:embed="rId4">
              <a:extLst>
                <a:ext uri="{96DAC541-7B7A-43D3-8B79-37D633B846F1}">
                  <asvg:svgBlip xmlns:asvg="http://schemas.microsoft.com/office/drawing/2016/SVG/main" xmlns="" r:embed="rId5"/>
                </a:ext>
              </a:extLst>
            </a:blip>
            <a:stretch>
              <a:fillRect b="-26973"/>
            </a:stretch>
          </a:blipFill>
        </p:spPr>
      </p:sp>
      <p:sp>
        <p:nvSpPr>
          <p:cNvPr id="4" name="Freeform 4"/>
          <p:cNvSpPr/>
          <p:nvPr/>
        </p:nvSpPr>
        <p:spPr>
          <a:xfrm rot="4468650">
            <a:off x="5985152" y="169522"/>
            <a:ext cx="999523" cy="1060502"/>
          </a:xfrm>
          <a:custGeom>
            <a:avLst/>
            <a:gdLst/>
            <a:ahLst/>
            <a:cxnLst/>
            <a:rect l="l" t="t" r="r" b="b"/>
            <a:pathLst>
              <a:path w="999523" h="1060502">
                <a:moveTo>
                  <a:pt x="0" y="0"/>
                </a:moveTo>
                <a:lnTo>
                  <a:pt x="999523" y="0"/>
                </a:lnTo>
                <a:lnTo>
                  <a:pt x="999523" y="1060502"/>
                </a:lnTo>
                <a:lnTo>
                  <a:pt x="0" y="106050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018018">
            <a:off x="127139" y="5881759"/>
            <a:ext cx="1973976" cy="528352"/>
          </a:xfrm>
          <a:custGeom>
            <a:avLst/>
            <a:gdLst/>
            <a:ahLst/>
            <a:cxnLst/>
            <a:rect l="l" t="t" r="r" b="b"/>
            <a:pathLst>
              <a:path w="1973976" h="528352">
                <a:moveTo>
                  <a:pt x="0" y="0"/>
                </a:moveTo>
                <a:lnTo>
                  <a:pt x="1973977" y="0"/>
                </a:lnTo>
                <a:lnTo>
                  <a:pt x="1973977" y="528352"/>
                </a:lnTo>
                <a:lnTo>
                  <a:pt x="0" y="528352"/>
                </a:lnTo>
                <a:lnTo>
                  <a:pt x="0" y="0"/>
                </a:lnTo>
                <a:close/>
              </a:path>
            </a:pathLst>
          </a:custGeom>
          <a:blipFill>
            <a:blip r:embed="rId8">
              <a:extLst>
                <a:ext uri="{96DAC541-7B7A-43D3-8B79-37D633B846F1}">
                  <asvg:svgBlip xmlns:asvg="http://schemas.microsoft.com/office/drawing/2016/SVG/main" xmlns="" r:embed="rId9"/>
                </a:ext>
              </a:extLst>
            </a:blip>
            <a:stretch>
              <a:fillRect r="-9775" b="-278811"/>
            </a:stretch>
          </a:blipFill>
        </p:spPr>
      </p:sp>
      <p:sp>
        <p:nvSpPr>
          <p:cNvPr id="6" name="TextBox 6"/>
          <p:cNvSpPr txBox="1"/>
          <p:nvPr/>
        </p:nvSpPr>
        <p:spPr>
          <a:xfrm>
            <a:off x="1296121" y="1532300"/>
            <a:ext cx="5054876" cy="2089418"/>
          </a:xfrm>
          <a:prstGeom prst="rect">
            <a:avLst/>
          </a:prstGeom>
        </p:spPr>
        <p:txBody>
          <a:bodyPr lIns="0" tIns="0" rIns="0" bIns="0" rtlCol="0" anchor="t">
            <a:spAutoFit/>
          </a:bodyPr>
          <a:lstStyle/>
          <a:p>
            <a:pPr algn="just">
              <a:lnSpc>
                <a:spcPts val="1682"/>
              </a:lnSpc>
            </a:pPr>
            <a:r>
              <a:rPr lang="en-US" sz="1236">
                <a:solidFill>
                  <a:srgbClr val="000001"/>
                </a:solidFill>
                <a:latin typeface="IM Fell"/>
                <a:ea typeface="IM Fell"/>
                <a:cs typeface="IM Fell"/>
                <a:sym typeface="IM Fell"/>
              </a:rPr>
              <a:t>   Učionica osnovne škole je postala pravo čarobno mjesto kada su se udružile priče iz usmene predaje i dječja kreativnost. Upravo to se dogodilo prilikom provedbe nastavne aktivnosti s učenicima razredne nastave, kada smo izrađivali mobile na temu mitskih bića iz Istre: švaržića, macmalića i vila.</a:t>
            </a:r>
          </a:p>
          <a:p>
            <a:pPr algn="just">
              <a:lnSpc>
                <a:spcPts val="1682"/>
              </a:lnSpc>
            </a:pPr>
            <a:r>
              <a:rPr lang="en-US" sz="1236">
                <a:solidFill>
                  <a:srgbClr val="000001"/>
                </a:solidFill>
                <a:latin typeface="IM Fell"/>
                <a:ea typeface="IM Fell"/>
                <a:cs typeface="IM Fell"/>
                <a:sym typeface="IM Fell"/>
              </a:rPr>
              <a:t>   Aktivnost je započela pričanjem usmenih predaja i legendi karakterističnih za naš kraj. Kroz uvodno pripovijedanje razvijala se njihova mašta, ali i svijest o bogatstvu lokalne kulturne baštine. Djeca su crtala švaržiće, mala crna čudovišta, macmaliće s crvenim kapicama, te vile u prekrasnim haljinama,  a zatim je sve povezano koncem. Aktivnost je završila malom izložbom u školskom hodniku.</a:t>
            </a:r>
          </a:p>
          <a:p>
            <a:pPr marL="0" lvl="0" indent="0" algn="just">
              <a:lnSpc>
                <a:spcPts val="1682"/>
              </a:lnSpc>
              <a:spcBef>
                <a:spcPct val="0"/>
              </a:spcBef>
            </a:pPr>
            <a:endParaRPr lang="en-US" sz="1236">
              <a:solidFill>
                <a:srgbClr val="000001"/>
              </a:solidFill>
              <a:latin typeface="IM Fell"/>
              <a:ea typeface="IM Fell"/>
              <a:cs typeface="IM Fell"/>
              <a:sym typeface="IM Fell"/>
            </a:endParaRPr>
          </a:p>
        </p:txBody>
      </p:sp>
      <p:sp>
        <p:nvSpPr>
          <p:cNvPr id="7" name="Freeform 7"/>
          <p:cNvSpPr/>
          <p:nvPr/>
        </p:nvSpPr>
        <p:spPr>
          <a:xfrm>
            <a:off x="1508142" y="3621718"/>
            <a:ext cx="4332116" cy="2738389"/>
          </a:xfrm>
          <a:custGeom>
            <a:avLst/>
            <a:gdLst/>
            <a:ahLst/>
            <a:cxnLst/>
            <a:rect l="l" t="t" r="r" b="b"/>
            <a:pathLst>
              <a:path w="4332116" h="2738389">
                <a:moveTo>
                  <a:pt x="0" y="0"/>
                </a:moveTo>
                <a:lnTo>
                  <a:pt x="4332116" y="0"/>
                </a:lnTo>
                <a:lnTo>
                  <a:pt x="4332116" y="2738389"/>
                </a:lnTo>
                <a:lnTo>
                  <a:pt x="0" y="2738389"/>
                </a:lnTo>
                <a:lnTo>
                  <a:pt x="0" y="0"/>
                </a:lnTo>
                <a:close/>
              </a:path>
            </a:pathLst>
          </a:custGeom>
          <a:blipFill>
            <a:blip r:embed="rId10"/>
            <a:stretch>
              <a:fillRect t="-9728" b="-8921"/>
            </a:stretch>
          </a:blipFill>
        </p:spPr>
      </p:sp>
      <p:sp>
        <p:nvSpPr>
          <p:cNvPr id="8" name="TextBox 8"/>
          <p:cNvSpPr txBox="1"/>
          <p:nvPr/>
        </p:nvSpPr>
        <p:spPr>
          <a:xfrm>
            <a:off x="2132702" y="1142696"/>
            <a:ext cx="3049797" cy="367040"/>
          </a:xfrm>
          <a:prstGeom prst="rect">
            <a:avLst/>
          </a:prstGeom>
        </p:spPr>
        <p:txBody>
          <a:bodyPr lIns="0" tIns="0" rIns="0" bIns="0" rtlCol="0" anchor="t">
            <a:spAutoFit/>
          </a:bodyPr>
          <a:lstStyle/>
          <a:p>
            <a:pPr algn="ctr">
              <a:lnSpc>
                <a:spcPts val="2777"/>
              </a:lnSpc>
            </a:pPr>
            <a:r>
              <a:rPr lang="en-US" sz="2722">
                <a:solidFill>
                  <a:srgbClr val="000001"/>
                </a:solidFill>
                <a:latin typeface="IM Fell"/>
                <a:ea typeface="IM Fell"/>
                <a:cs typeface="IM Fell"/>
                <a:sym typeface="IM Fell"/>
              </a:rPr>
              <a:t>Siječanj</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2457</Words>
  <Application>Microsoft Office PowerPoint</Application>
  <PresentationFormat>Prilagođeno</PresentationFormat>
  <Paragraphs>128</Paragraphs>
  <Slides>27</Slides>
  <Notes>0</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27</vt:i4>
      </vt:variant>
    </vt:vector>
  </HeadingPairs>
  <TitlesOfParts>
    <vt:vector size="32" baseType="lpstr">
      <vt:lpstr>Calibri</vt:lpstr>
      <vt:lpstr>IM Fell</vt:lpstr>
      <vt:lpstr>Open Sans Bold</vt:lpstr>
      <vt:lpstr>Arial</vt:lpstr>
      <vt:lpstr>Office Theme</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Kragulj z Kršana - zavičajni projekt učenika OŠ Ivan Goran Kovačić</dc:title>
  <dc:creator>Korisnik</dc:creator>
  <cp:lastModifiedBy>Korisnik</cp:lastModifiedBy>
  <cp:revision>2</cp:revision>
  <dcterms:created xsi:type="dcterms:W3CDTF">2006-08-16T00:00:00Z</dcterms:created>
  <dcterms:modified xsi:type="dcterms:W3CDTF">2025-05-15T09:02:40Z</dcterms:modified>
  <dc:identifier>DAGnanvC_6M</dc:identifier>
</cp:coreProperties>
</file>