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25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76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50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88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46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76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11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01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8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8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04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89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91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84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0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14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FFF0-38E7-484F-AB2F-0E565316F2F3}" type="datetimeFigureOut">
              <a:rPr lang="hr-HR" smtClean="0"/>
              <a:t>21.6.2021.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8EB7-3DF4-487F-86F2-B7D5A72C4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204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1B0FF7-EAAF-4156-B47A-3A1A08BD4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1911.</a:t>
            </a:r>
            <a:endParaRPr lang="hr-HR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A8DD52-9104-4583-8489-4F4B32266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720" y="173637"/>
            <a:ext cx="10616929" cy="21699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11200" dirty="0" smtClean="0"/>
              <a:t>Prvi predsjednik je bio Dinko Trinajstić, a veliki doprinos u radu te družbe dali su Dinko Vitezić, Vjekoslav Spinčić i Matko </a:t>
            </a:r>
            <a:r>
              <a:rPr lang="hr-HR" sz="11200" dirty="0" err="1" smtClean="0"/>
              <a:t>Laginja</a:t>
            </a:r>
            <a:r>
              <a:rPr lang="hr-HR" sz="11200" dirty="0" smtClean="0"/>
              <a:t>. Član Družbe bio je poznati književnik Viktor Car </a:t>
            </a:r>
            <a:r>
              <a:rPr lang="hr-HR" sz="11200" dirty="0" smtClean="0"/>
              <a:t>Emin</a:t>
            </a:r>
            <a:r>
              <a:rPr lang="hr-HR" sz="11200" dirty="0"/>
              <a:t> </a:t>
            </a:r>
            <a:r>
              <a:rPr lang="hr-HR" sz="11200" dirty="0" smtClean="0"/>
              <a:t>(tajnik </a:t>
            </a:r>
            <a:r>
              <a:rPr lang="hr-HR" sz="11200" dirty="0" smtClean="0"/>
              <a:t>družbe).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https://upload.wikimedia.org/wikipedia/commons/thumb/5/56/Dinko_Vitezi%C4%87_1880_Theod._Mayerhofer.png/800px-Dinko_Vitezi%C4%87_1880_Theod._Mayerho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1" y="2174696"/>
            <a:ext cx="2335076" cy="29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b/b4/Vjekoslav_Spin%C4%8Di%C4%87_1898_Vil%C3%ADm.png/800px-Vjekoslav_Spin%C4%8Di%C4%87_1898_Vil%C3%AD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58" y="2201219"/>
            <a:ext cx="2326368" cy="29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30041" y="5799798"/>
            <a:ext cx="109391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 1914. godine uz pomoć Družbe otvorene su 43 hrvatske i slovenske škole. 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421139" y="5182989"/>
            <a:ext cx="185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Vjekoslav Spinčić</a:t>
            </a:r>
            <a:r>
              <a:rPr lang="hr-HR" dirty="0"/>
              <a:t> </a:t>
            </a:r>
          </a:p>
        </p:txBody>
      </p:sp>
      <p:sp>
        <p:nvSpPr>
          <p:cNvPr id="8" name="Pravokutnik 7"/>
          <p:cNvSpPr/>
          <p:nvPr/>
        </p:nvSpPr>
        <p:spPr>
          <a:xfrm>
            <a:off x="795720" y="5182989"/>
            <a:ext cx="146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Dinko Vitezić</a:t>
            </a:r>
            <a:r>
              <a:rPr lang="hr-HR" dirty="0"/>
              <a:t> </a:t>
            </a:r>
          </a:p>
        </p:txBody>
      </p:sp>
      <p:pic>
        <p:nvPicPr>
          <p:cNvPr id="2054" name="Picture 6" descr="Matko Laginja – istarski preporoditelj i kratkotrajni hrvatski ban (1852.)  | Povijest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71" y="2343557"/>
            <a:ext cx="2588489" cy="2649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6372912" y="5160071"/>
            <a:ext cx="153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Matko </a:t>
            </a:r>
            <a:r>
              <a:rPr lang="hr-HR" b="1" dirty="0" err="1" smtClean="0"/>
              <a:t>Laginja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50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pažnji </a:t>
            </a:r>
            <a:r>
              <a:rPr lang="hr-HR" dirty="0" smtClean="0"/>
              <a:t>!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Izradili učitelji: </a:t>
            </a:r>
            <a:r>
              <a:rPr lang="hr-HR" dirty="0" err="1" smtClean="0"/>
              <a:t>Daria</a:t>
            </a:r>
            <a:r>
              <a:rPr lang="hr-HR" smtClean="0"/>
              <a:t> Čop, </a:t>
            </a:r>
            <a:r>
              <a:rPr lang="hr-HR" dirty="0" smtClean="0"/>
              <a:t>Tihana </a:t>
            </a:r>
            <a:r>
              <a:rPr lang="hr-HR" dirty="0" err="1" smtClean="0"/>
              <a:t>Horvatek</a:t>
            </a:r>
            <a:r>
              <a:rPr lang="hr-HR" dirty="0" smtClean="0"/>
              <a:t> i Dalibor </a:t>
            </a:r>
            <a:r>
              <a:rPr lang="hr-HR" dirty="0" err="1" smtClean="0"/>
              <a:t>Švić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70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289357-DE66-46A0-B511-65CEA9C0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25755"/>
            <a:ext cx="8610600" cy="1225489"/>
          </a:xfrm>
        </p:spPr>
        <p:txBody>
          <a:bodyPr>
            <a:normAutofit/>
          </a:bodyPr>
          <a:lstStyle/>
          <a:p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Rođeni…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057654-999A-436D-B77E-03A065B4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Baba </a:t>
            </a:r>
            <a:r>
              <a:rPr lang="hr-HR" sz="3200" dirty="0" err="1">
                <a:latin typeface="Abadi" panose="020B0604020104020204" pitchFamily="34" charset="0"/>
              </a:rPr>
              <a:t>Vanga</a:t>
            </a:r>
            <a:endParaRPr lang="hr-HR" sz="32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J. M. Fangio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G. </a:t>
            </a:r>
            <a:r>
              <a:rPr lang="hr-HR" sz="3200" dirty="0" err="1">
                <a:latin typeface="Abadi" panose="020B0604020104020204" pitchFamily="34" charset="0"/>
              </a:rPr>
              <a:t>Pompidou</a:t>
            </a:r>
            <a:endParaRPr lang="hr-HR" sz="32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Vincent Price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Ronald Reagan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G. Vitez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A3B1DD8-BE64-4522-9D27-BF3254B9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57" y="1714501"/>
            <a:ext cx="2515194" cy="1622678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28788E3-15EE-4E30-A4E6-A147D47B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14501"/>
            <a:ext cx="1752600" cy="2609850"/>
          </a:xfrm>
          <a:prstGeom prst="rect">
            <a:avLst/>
          </a:prstGeom>
        </p:spPr>
      </p:pic>
      <p:pic>
        <p:nvPicPr>
          <p:cNvPr id="9" name="Slika 8" descr="Slika na kojoj se prikazuje zid, muškarac, osoba, odijelo&#10;&#10;Opis je automatski generiran">
            <a:extLst>
              <a:ext uri="{FF2B5EF4-FFF2-40B4-BE49-F238E27FC236}">
                <a16:creationId xmlns:a16="http://schemas.microsoft.com/office/drawing/2014/main" id="{3DDB8A54-CF17-47AA-A85B-F44A3B548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4" y="1643065"/>
            <a:ext cx="2218731" cy="3352800"/>
          </a:xfrm>
          <a:prstGeom prst="rect">
            <a:avLst/>
          </a:prstGeom>
        </p:spPr>
      </p:pic>
      <p:pic>
        <p:nvPicPr>
          <p:cNvPr id="11" name="Slika 10" descr="Slika na kojoj se prikazuje muškarac, kravata, osoba, zid&#10;&#10;Opis je automatski generiran">
            <a:extLst>
              <a:ext uri="{FF2B5EF4-FFF2-40B4-BE49-F238E27FC236}">
                <a16:creationId xmlns:a16="http://schemas.microsoft.com/office/drawing/2014/main" id="{98898A67-C7F6-476A-A703-8DFC794A4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1" y="3429000"/>
            <a:ext cx="1800224" cy="318639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AF55157-442E-43CB-98BD-BBCDB3EE5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08" y="4101483"/>
            <a:ext cx="3332561" cy="2430762"/>
          </a:xfrm>
          <a:prstGeom prst="rect">
            <a:avLst/>
          </a:prstGeom>
        </p:spPr>
      </p:pic>
      <p:pic>
        <p:nvPicPr>
          <p:cNvPr id="15" name="Slika 14" descr="Slika na kojoj se prikazuje muškarac, osoba, kravata, odijelo&#10;&#10;Opis je automatski generiran">
            <a:extLst>
              <a:ext uri="{FF2B5EF4-FFF2-40B4-BE49-F238E27FC236}">
                <a16:creationId xmlns:a16="http://schemas.microsoft.com/office/drawing/2014/main" id="{FE9DACB5-E4F8-4F0F-8162-B353A1E86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9" y="3748086"/>
            <a:ext cx="193357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08413F-AD83-4F35-9CA9-B80D96343F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3DEAAF-E907-4488-89B5-93E92EBE24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08655D-98BA-4443-ABE8-3DB9FC9C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hr-HR" u="sng" dirty="0">
                <a:latin typeface="Abadi" panose="020B0604020104020204" pitchFamily="34" charset="0"/>
              </a:rPr>
              <a:t>Nobelova nagrada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204BB3-C283-4776-8E40-424F0D94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500" dirty="0">
                <a:latin typeface="Abadi" panose="020B0604020104020204" pitchFamily="34" charset="0"/>
              </a:rPr>
              <a:t>KEMIJA - Marie Curie </a:t>
            </a:r>
          </a:p>
          <a:p>
            <a:pPr marL="0" indent="0" algn="ctr">
              <a:buNone/>
            </a:pPr>
            <a:r>
              <a:rPr lang="hr-HR" sz="3500" dirty="0">
                <a:latin typeface="Abadi" panose="020B0604020104020204" pitchFamily="34" charset="0"/>
              </a:rPr>
              <a:t>                            </a:t>
            </a:r>
          </a:p>
          <a:p>
            <a:pPr marL="0" indent="0" algn="ctr">
              <a:buNone/>
            </a:pPr>
            <a:r>
              <a:rPr lang="hr-HR" sz="3500" dirty="0">
                <a:latin typeface="Abadi" panose="020B0604020104020204" pitchFamily="34" charset="0"/>
              </a:rPr>
              <a:t>                          </a:t>
            </a:r>
          </a:p>
          <a:p>
            <a:pPr marL="0" indent="0" algn="ctr">
              <a:buNone/>
            </a:pPr>
            <a:r>
              <a:rPr lang="hr-HR" sz="3500" dirty="0">
                <a:latin typeface="Abadi" panose="020B0604020104020204" pitchFamily="34" charset="0"/>
              </a:rPr>
              <a:t>KNJIŽEVNOST – Maurice </a:t>
            </a:r>
            <a:r>
              <a:rPr lang="hr-HR" sz="3500" dirty="0" err="1">
                <a:latin typeface="Abadi" panose="020B0604020104020204" pitchFamily="34" charset="0"/>
              </a:rPr>
              <a:t>Maeterlinck</a:t>
            </a:r>
            <a:endParaRPr lang="hr-HR" sz="35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DC093F49-AE7E-46A4-BF88-66F3BE7F2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zid, na zatvorenom, buljenje&#10;&#10;Opis je automatski generiran">
            <a:extLst>
              <a:ext uri="{FF2B5EF4-FFF2-40B4-BE49-F238E27FC236}">
                <a16:creationId xmlns:a16="http://schemas.microsoft.com/office/drawing/2014/main" id="{F53CD327-D595-4485-9CFB-50C23543C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0" r="-4" b="21237"/>
          <a:stretch/>
        </p:blipFill>
        <p:spPr>
          <a:xfrm>
            <a:off x="8422081" y="1410887"/>
            <a:ext cx="2656271" cy="2175579"/>
          </a:xfrm>
          <a:custGeom>
            <a:avLst/>
            <a:gdLst/>
            <a:ahLst/>
            <a:cxnLst/>
            <a:rect l="l" t="t" r="r" b="b"/>
            <a:pathLst>
              <a:path w="3023405" h="2220471">
                <a:moveTo>
                  <a:pt x="123891" y="0"/>
                </a:moveTo>
                <a:lnTo>
                  <a:pt x="2899513" y="0"/>
                </a:lnTo>
                <a:lnTo>
                  <a:pt x="2947731" y="9735"/>
                </a:lnTo>
                <a:cubicBezTo>
                  <a:pt x="2992202" y="28544"/>
                  <a:pt x="3023405" y="72578"/>
                  <a:pt x="3023405" y="123900"/>
                </a:cubicBezTo>
                <a:lnTo>
                  <a:pt x="3023405" y="2220471"/>
                </a:lnTo>
                <a:lnTo>
                  <a:pt x="0" y="2220471"/>
                </a:lnTo>
                <a:lnTo>
                  <a:pt x="0" y="123895"/>
                </a:lnTo>
                <a:lnTo>
                  <a:pt x="9736" y="75672"/>
                </a:lnTo>
                <a:cubicBezTo>
                  <a:pt x="22276" y="46025"/>
                  <a:pt x="46026" y="22275"/>
                  <a:pt x="75673" y="9735"/>
                </a:cubicBezTo>
                <a:close/>
              </a:path>
            </a:pathLst>
          </a:custGeom>
        </p:spPr>
      </p:pic>
      <p:pic>
        <p:nvPicPr>
          <p:cNvPr id="7" name="Slika 6" descr="Slika na kojoj se prikazuje tekst, elektronički, monitor, staro&#10;&#10;Opis je automatski generiran">
            <a:extLst>
              <a:ext uri="{FF2B5EF4-FFF2-40B4-BE49-F238E27FC236}">
                <a16:creationId xmlns:a16="http://schemas.microsoft.com/office/drawing/2014/main" id="{07C48391-7412-4126-940B-AA9B352E3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r="-1" b="33184"/>
          <a:stretch/>
        </p:blipFill>
        <p:spPr>
          <a:xfrm>
            <a:off x="8422081" y="3714472"/>
            <a:ext cx="2656270" cy="2178313"/>
          </a:xfrm>
          <a:custGeom>
            <a:avLst/>
            <a:gdLst/>
            <a:ahLst/>
            <a:cxnLst/>
            <a:rect l="l" t="t" r="r" b="b"/>
            <a:pathLst>
              <a:path w="3023404" h="2223262">
                <a:moveTo>
                  <a:pt x="0" y="0"/>
                </a:moveTo>
                <a:lnTo>
                  <a:pt x="3023404" y="0"/>
                </a:lnTo>
                <a:lnTo>
                  <a:pt x="3023404" y="2119740"/>
                </a:lnTo>
                <a:cubicBezTo>
                  <a:pt x="3023404" y="2176914"/>
                  <a:pt x="2977056" y="2223262"/>
                  <a:pt x="2919882" y="2223262"/>
                </a:cubicBezTo>
                <a:lnTo>
                  <a:pt x="103519" y="2223262"/>
                </a:lnTo>
                <a:cubicBezTo>
                  <a:pt x="60639" y="2223262"/>
                  <a:pt x="23848" y="2197191"/>
                  <a:pt x="8132" y="2160036"/>
                </a:cubicBezTo>
                <a:lnTo>
                  <a:pt x="0" y="21197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46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79FCF-E586-4F23-BD46-74C357AD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764373"/>
            <a:ext cx="10503023" cy="1293028"/>
          </a:xfrm>
        </p:spPr>
        <p:txBody>
          <a:bodyPr>
            <a:normAutofit/>
          </a:bodyPr>
          <a:lstStyle/>
          <a:p>
            <a:pPr algn="ctr"/>
            <a:r>
              <a:rPr lang="hr-HR" sz="4800" u="sng" dirty="0">
                <a:latin typeface="Abadi" panose="020B0604020104020204" pitchFamily="34" charset="0"/>
              </a:rPr>
              <a:t>Događaji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9B9832-B793-4E25-AFB9-62844366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Kina 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 postala Republika</a:t>
            </a:r>
            <a:endParaRPr lang="hr-HR" sz="32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13. 02. 1911. HNK Hajduk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SAD – </a:t>
            </a:r>
            <a:r>
              <a:rPr lang="hr-HR" sz="3200" dirty="0" err="1">
                <a:latin typeface="Abadi" panose="020B0604020104020204" pitchFamily="34" charset="0"/>
              </a:rPr>
              <a:t>Hiram</a:t>
            </a:r>
            <a:r>
              <a:rPr lang="hr-HR" sz="3200" dirty="0">
                <a:latin typeface="Abadi" panose="020B0604020104020204" pitchFamily="34" charset="0"/>
              </a:rPr>
              <a:t> </a:t>
            </a:r>
            <a:r>
              <a:rPr lang="hr-HR" sz="3200" dirty="0" err="1">
                <a:latin typeface="Abadi" panose="020B0604020104020204" pitchFamily="34" charset="0"/>
              </a:rPr>
              <a:t>Bingham</a:t>
            </a:r>
            <a:r>
              <a:rPr lang="hr-HR" sz="3200" dirty="0">
                <a:latin typeface="Abadi" panose="020B0604020104020204" pitchFamily="34" charset="0"/>
              </a:rPr>
              <a:t> 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 Machu Picchu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</a:rPr>
              <a:t>Dragutin Novak 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 prvi let</a:t>
            </a:r>
          </a:p>
          <a:p>
            <a:pPr>
              <a:lnSpc>
                <a:spcPct val="100000"/>
              </a:lnSpc>
            </a:pPr>
            <a:r>
              <a:rPr lang="hr-HR" sz="3200" dirty="0" err="1">
                <a:latin typeface="Abadi" panose="020B0604020104020204" pitchFamily="34" charset="0"/>
                <a:sym typeface="Wingdings" panose="05000000000000000000" pitchFamily="2" charset="2"/>
              </a:rPr>
              <a:t>Roald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 </a:t>
            </a:r>
            <a:r>
              <a:rPr lang="hr-HR" sz="3200" dirty="0" err="1">
                <a:latin typeface="Abadi" panose="020B0604020104020204" pitchFamily="34" charset="0"/>
                <a:sym typeface="Wingdings" panose="05000000000000000000" pitchFamily="2" charset="2"/>
              </a:rPr>
              <a:t>Amundsen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  prvi čovjek na Južnom polu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Ernest </a:t>
            </a:r>
            <a:r>
              <a:rPr lang="hr-HR" sz="3200" dirty="0" err="1">
                <a:latin typeface="Abadi" panose="020B0604020104020204" pitchFamily="34" charset="0"/>
                <a:sym typeface="Wingdings" panose="05000000000000000000" pitchFamily="2" charset="2"/>
              </a:rPr>
              <a:t>Rutherford</a:t>
            </a:r>
            <a:r>
              <a:rPr lang="hr-HR" sz="3200" dirty="0">
                <a:latin typeface="Abadi" panose="020B0604020104020204" pitchFamily="34" charset="0"/>
                <a:sym typeface="Wingdings" panose="05000000000000000000" pitchFamily="2" charset="2"/>
              </a:rPr>
              <a:t>  mala jezgra u atomu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85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84BFD65-1682-4E88-891C-F92715A26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9E4A3-BB3B-498A-8A24-AFC0D0E6E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5878C54-5429-4AB6-A972-EC6115B7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Abadi" panose="020B0604020104020204" pitchFamily="34" charset="0"/>
              </a:rPr>
              <a:t>UMRLI…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27274C-D3CF-4B6C-87F3-69C5F365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hr-HR" sz="3200" dirty="0">
                <a:latin typeface="Abadi" panose="020B0604020104020204" pitchFamily="34" charset="0"/>
              </a:rPr>
              <a:t>Joseph </a:t>
            </a:r>
            <a:r>
              <a:rPr lang="hr-HR" sz="3200" dirty="0" err="1">
                <a:latin typeface="Abadi" panose="020B0604020104020204" pitchFamily="34" charset="0"/>
              </a:rPr>
              <a:t>Pulitzer</a:t>
            </a:r>
            <a:r>
              <a:rPr lang="hr-HR" sz="3200" dirty="0">
                <a:latin typeface="Abadi" panose="020B0604020104020204" pitchFamily="34" charset="0"/>
              </a:rPr>
              <a:t> – američki novinar i publicist</a:t>
            </a:r>
          </a:p>
          <a:p>
            <a:pPr marL="0" indent="0" algn="ctr">
              <a:buNone/>
            </a:pPr>
            <a:endParaRPr lang="hr-HR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hr-HR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hr-HR" sz="3200" dirty="0">
                <a:latin typeface="Abadi" panose="020B0604020104020204" pitchFamily="34" charset="0"/>
              </a:rPr>
              <a:t>Gustav Mahler – austrijski skladatelj i dirigent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ACA0639-5171-4920-A6E2-7D772E14BE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muškarac, odijelo, staro&#10;&#10;Opis je automatski generiran">
            <a:extLst>
              <a:ext uri="{FF2B5EF4-FFF2-40B4-BE49-F238E27FC236}">
                <a16:creationId xmlns:a16="http://schemas.microsoft.com/office/drawing/2014/main" id="{41BB89F5-E587-4B39-8A43-1DDD96EB8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8895"/>
          <a:stretch/>
        </p:blipFill>
        <p:spPr>
          <a:xfrm>
            <a:off x="8887285" y="3052314"/>
            <a:ext cx="2466491" cy="2683228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890BD437-03A3-43BF-8B06-7D8DFB46A9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4066" y="1375866"/>
            <a:ext cx="2047851" cy="1551917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1067637D-FD10-4AAE-9294-B38B6372F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419239" y="4199460"/>
            <a:ext cx="2466774" cy="1695035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muškarac, osoba, gledanje, nošenje&#10;&#10;Opis je automatski generiran">
            <a:extLst>
              <a:ext uri="{FF2B5EF4-FFF2-40B4-BE49-F238E27FC236}">
                <a16:creationId xmlns:a16="http://schemas.microsoft.com/office/drawing/2014/main" id="{4BEB2F95-C802-49C1-9894-E481FCFB0D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761"/>
          <a:stretch/>
        </p:blipFill>
        <p:spPr>
          <a:xfrm>
            <a:off x="6625961" y="1242150"/>
            <a:ext cx="2053329" cy="2832779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5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 školstvo u Istri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84069" y="2159726"/>
            <a:ext cx="4345577" cy="3690257"/>
          </a:xfrm>
        </p:spPr>
        <p:txBody>
          <a:bodyPr>
            <a:normAutofit/>
          </a:bodyPr>
          <a:lstStyle/>
          <a:p>
            <a:r>
              <a:rPr lang="hr-HR" dirty="0"/>
              <a:t>Istra je poput ostalih hrvatskih teritorija bila u sastavu Austro-Ugarske. Nakon Nagodbe iz 1867. pripala je austrijskom dijelu Monarhije. </a:t>
            </a:r>
          </a:p>
          <a:p>
            <a:endParaRPr lang="hr-HR" dirty="0"/>
          </a:p>
        </p:txBody>
      </p:sp>
      <p:pic>
        <p:nvPicPr>
          <p:cNvPr id="1026" name="Picture 2" descr="Lokacija Markrofovije Is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7" y="1157723"/>
            <a:ext cx="4658989" cy="52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97881" y="1690688"/>
            <a:ext cx="40647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Civilna uprava je bila u rukama talijanskih liberala, tako da je bila prisutna talijanizacija. Svaka inicijativa o osnivanju škola na slavenskim jezicima je opstruirana. Škole su korištene za talijanizaciju mladih naraštaja. 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https://upload.wikimedia.org/wikipedia/commons/8/8f/Fascist_itali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7" y="591548"/>
            <a:ext cx="40767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Veliku ulogu u promicanju i borbi za hrvatski jezik imala je Družba Sv. </a:t>
            </a:r>
            <a:r>
              <a:rPr lang="hr-HR" dirty="0" err="1"/>
              <a:t>Ćirila</a:t>
            </a:r>
            <a:r>
              <a:rPr lang="hr-HR" dirty="0"/>
              <a:t> i Metoda za Istru. To je bila udruga za podupiranje razvoja hrvatskog i slovenskog školstva u Istri, a utemeljena je 1893. godine. Družba je pokušavala privatno prikupljenim sredstvima financirati školstvo na hrvatskom jeziku.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32" name="Picture 8" descr="https://upload.wikimedia.org/wikipedia/hr/b/b5/%C5%BDigice_Dru%C5%BEbe_sv._%C4%86irila_i_Metoda_za_Istr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" b="2496"/>
          <a:stretch/>
        </p:blipFill>
        <p:spPr bwMode="auto">
          <a:xfrm>
            <a:off x="838200" y="4301329"/>
            <a:ext cx="3803469" cy="22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781006" y="5062104"/>
            <a:ext cx="3631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Žigice Družbe sv. </a:t>
            </a:r>
            <a:r>
              <a:rPr lang="hr-HR" dirty="0" err="1"/>
              <a:t>Ćirila</a:t>
            </a:r>
            <a:r>
              <a:rPr lang="hr-HR" dirty="0"/>
              <a:t> i Metoda za Istru prodavale su se krajem 19. i početkom 20. stoljeća naveliko u Hrvatskoj, u svrhu financiranja hrvatskih škola u </a:t>
            </a:r>
            <a:r>
              <a:rPr lang="hr-HR" dirty="0" smtClean="0"/>
              <a:t>Istri.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88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312</Words>
  <Application>Microsoft Office PowerPoint</Application>
  <PresentationFormat>Široki zaslon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Abadi</vt:lpstr>
      <vt:lpstr>Arial</vt:lpstr>
      <vt:lpstr>Century Gothic</vt:lpstr>
      <vt:lpstr>Wingdings</vt:lpstr>
      <vt:lpstr>Isparavanje</vt:lpstr>
      <vt:lpstr>1911.</vt:lpstr>
      <vt:lpstr>Rođeni…</vt:lpstr>
      <vt:lpstr>Nobelova nagrada</vt:lpstr>
      <vt:lpstr>Događaji</vt:lpstr>
      <vt:lpstr>UMRLI…</vt:lpstr>
      <vt:lpstr>… školstvo u Istri</vt:lpstr>
      <vt:lpstr>PowerPoint prezentacija</vt:lpstr>
      <vt:lpstr>PowerPoint prezentacija</vt:lpstr>
      <vt:lpstr>PowerPoint prezentacija</vt:lpstr>
      <vt:lpstr>PowerPoint prezentacija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1911…</dc:title>
  <dc:creator>Daria Čop</dc:creator>
  <cp:lastModifiedBy>Alen</cp:lastModifiedBy>
  <cp:revision>7</cp:revision>
  <dcterms:created xsi:type="dcterms:W3CDTF">2021-06-16T19:25:21Z</dcterms:created>
  <dcterms:modified xsi:type="dcterms:W3CDTF">2021-06-21T08:13:53Z</dcterms:modified>
</cp:coreProperties>
</file>